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21"/>
  </p:notesMasterIdLst>
  <p:sldIdLst>
    <p:sldId id="256" r:id="rId3"/>
    <p:sldId id="259" r:id="rId4"/>
    <p:sldId id="261" r:id="rId5"/>
    <p:sldId id="275" r:id="rId6"/>
    <p:sldId id="260" r:id="rId7"/>
    <p:sldId id="289" r:id="rId8"/>
    <p:sldId id="295" r:id="rId9"/>
    <p:sldId id="290" r:id="rId10"/>
    <p:sldId id="291" r:id="rId11"/>
    <p:sldId id="293" r:id="rId12"/>
    <p:sldId id="292" r:id="rId13"/>
    <p:sldId id="294" r:id="rId14"/>
    <p:sldId id="296" r:id="rId15"/>
    <p:sldId id="266" r:id="rId16"/>
    <p:sldId id="297" r:id="rId17"/>
    <p:sldId id="298" r:id="rId18"/>
    <p:sldId id="265" r:id="rId19"/>
    <p:sldId id="282"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9794" autoAdjust="0"/>
  </p:normalViewPr>
  <p:slideViewPr>
    <p:cSldViewPr snapToGrid="0" snapToObjects="1">
      <p:cViewPr>
        <p:scale>
          <a:sx n="81" d="100"/>
          <a:sy n="81" d="100"/>
        </p:scale>
        <p:origin x="-5352" y="-2448"/>
      </p:cViewPr>
      <p:guideLst>
        <p:guide orient="horz" pos="2160"/>
        <p:guide pos="2880"/>
      </p:guideLst>
    </p:cSldViewPr>
  </p:slideViewPr>
  <p:notesTextViewPr>
    <p:cViewPr>
      <p:scale>
        <a:sx n="100" d="100"/>
        <a:sy n="100" d="100"/>
      </p:scale>
      <p:origin x="0" y="0"/>
    </p:cViewPr>
  </p:notesTextViewPr>
  <p:sorterViewPr>
    <p:cViewPr>
      <p:scale>
        <a:sx n="193" d="100"/>
        <a:sy n="193"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slide" Target="slides/slide18.xml"/><Relationship Id="rId21" Type="http://schemas.openxmlformats.org/officeDocument/2006/relationships/notesMaster" Target="notesMasters/notesMaster1.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C7783F8-FE1A-904A-8185-8B1E197E0ADD}" type="datetimeFigureOut">
              <a:rPr lang="en-US" smtClean="0"/>
              <a:t>10/20/16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61659B3-1B4C-2947-82CE-32BCF722180A}" type="slidenum">
              <a:rPr lang="en-US" smtClean="0"/>
              <a:t>‹#›</a:t>
            </a:fld>
            <a:endParaRPr lang="en-US"/>
          </a:p>
        </p:txBody>
      </p:sp>
    </p:spTree>
    <p:extLst>
      <p:ext uri="{BB962C8B-B14F-4D97-AF65-F5344CB8AC3E}">
        <p14:creationId xmlns:p14="http://schemas.microsoft.com/office/powerpoint/2010/main" val="384772757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Sampling Strategy</a:t>
            </a:r>
          </a:p>
          <a:p>
            <a:pPr lvl="1"/>
            <a:r>
              <a:rPr lang="en-US" dirty="0" smtClean="0"/>
              <a:t>USDA local food directory</a:t>
            </a:r>
          </a:p>
          <a:p>
            <a:pPr lvl="1"/>
            <a:r>
              <a:rPr lang="en-US" dirty="0" smtClean="0"/>
              <a:t># of farmers’ market per region</a:t>
            </a:r>
          </a:p>
          <a:p>
            <a:pPr lvl="1"/>
            <a:r>
              <a:rPr lang="en-US" dirty="0" smtClean="0"/>
              <a:t>Inclusion criteria: website, accept SNAP and WIC</a:t>
            </a:r>
          </a:p>
          <a:p>
            <a:pPr lvl="1"/>
            <a:r>
              <a:rPr lang="en-US" dirty="0" smtClean="0"/>
              <a:t>Random number generator for FM selection by region</a:t>
            </a:r>
          </a:p>
          <a:p>
            <a:pPr lvl="2"/>
            <a:r>
              <a:rPr lang="en-US" dirty="0" smtClean="0"/>
              <a:t>10 per region = 100 total</a:t>
            </a:r>
          </a:p>
          <a:p>
            <a:endParaRPr lang="en-US" dirty="0"/>
          </a:p>
        </p:txBody>
      </p:sp>
      <p:sp>
        <p:nvSpPr>
          <p:cNvPr id="4" name="Slide Number Placeholder 3"/>
          <p:cNvSpPr>
            <a:spLocks noGrp="1"/>
          </p:cNvSpPr>
          <p:nvPr>
            <p:ph type="sldNum" sz="quarter" idx="10"/>
          </p:nvPr>
        </p:nvSpPr>
        <p:spPr/>
        <p:txBody>
          <a:bodyPr/>
          <a:lstStyle/>
          <a:p>
            <a:fld id="{261659B3-1B4C-2947-82CE-32BCF722180A}" type="slidenum">
              <a:rPr lang="en-US" smtClean="0"/>
              <a:t>6</a:t>
            </a:fld>
            <a:endParaRPr lang="en-US"/>
          </a:p>
        </p:txBody>
      </p:sp>
    </p:spTree>
    <p:extLst>
      <p:ext uri="{BB962C8B-B14F-4D97-AF65-F5344CB8AC3E}">
        <p14:creationId xmlns:p14="http://schemas.microsoft.com/office/powerpoint/2010/main" val="3183371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Sampling Strategy</a:t>
            </a:r>
          </a:p>
          <a:p>
            <a:pPr lvl="1"/>
            <a:r>
              <a:rPr lang="en-US" dirty="0" smtClean="0"/>
              <a:t>USDA local food directory</a:t>
            </a:r>
          </a:p>
          <a:p>
            <a:pPr lvl="1"/>
            <a:r>
              <a:rPr lang="en-US" dirty="0" smtClean="0"/>
              <a:t># of farmers’ market per region</a:t>
            </a:r>
          </a:p>
          <a:p>
            <a:pPr lvl="1"/>
            <a:r>
              <a:rPr lang="en-US" dirty="0" smtClean="0"/>
              <a:t>Inclusion criteria: website, accept SNAP and WIC</a:t>
            </a:r>
          </a:p>
          <a:p>
            <a:pPr lvl="1"/>
            <a:r>
              <a:rPr lang="en-US" dirty="0" smtClean="0"/>
              <a:t>Random number generator for FM selection by region</a:t>
            </a:r>
          </a:p>
          <a:p>
            <a:pPr lvl="2"/>
            <a:r>
              <a:rPr lang="en-US" dirty="0" smtClean="0"/>
              <a:t>10 per region = 100 total</a:t>
            </a:r>
          </a:p>
          <a:p>
            <a:endParaRPr lang="en-US" dirty="0"/>
          </a:p>
        </p:txBody>
      </p:sp>
      <p:sp>
        <p:nvSpPr>
          <p:cNvPr id="4" name="Slide Number Placeholder 3"/>
          <p:cNvSpPr>
            <a:spLocks noGrp="1"/>
          </p:cNvSpPr>
          <p:nvPr>
            <p:ph type="sldNum" sz="quarter" idx="10"/>
          </p:nvPr>
        </p:nvSpPr>
        <p:spPr/>
        <p:txBody>
          <a:bodyPr/>
          <a:lstStyle/>
          <a:p>
            <a:fld id="{261659B3-1B4C-2947-82CE-32BCF722180A}" type="slidenum">
              <a:rPr lang="en-US" smtClean="0"/>
              <a:t>7</a:t>
            </a:fld>
            <a:endParaRPr lang="en-US"/>
          </a:p>
        </p:txBody>
      </p:sp>
    </p:spTree>
    <p:extLst>
      <p:ext uri="{BB962C8B-B14F-4D97-AF65-F5344CB8AC3E}">
        <p14:creationId xmlns:p14="http://schemas.microsoft.com/office/powerpoint/2010/main" val="3183371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Encourage market manager and vendors/producers to educate their consumers</a:t>
            </a:r>
          </a:p>
          <a:p>
            <a:pPr lvl="1"/>
            <a:r>
              <a:rPr lang="en-US" dirty="0" smtClean="0"/>
              <a:t>Teach consumers how to transport, store, and prepare their products safely</a:t>
            </a:r>
          </a:p>
          <a:p>
            <a:pPr lvl="1"/>
            <a:r>
              <a:rPr lang="en-US" dirty="0" smtClean="0"/>
              <a:t>Include information for each to prepare nutritious recipes to encourage loyal consumers</a:t>
            </a:r>
          </a:p>
          <a:p>
            <a:pPr lvl="1"/>
            <a:r>
              <a:rPr lang="en-US" dirty="0" smtClean="0"/>
              <a:t>Post proper hand washing information in restrooms</a:t>
            </a:r>
          </a:p>
          <a:p>
            <a:r>
              <a:rPr lang="en-US" dirty="0" smtClean="0"/>
              <a:t>Support special events that demonstrate safe food handling practices</a:t>
            </a:r>
          </a:p>
          <a:p>
            <a:r>
              <a:rPr lang="en-US" dirty="0" smtClean="0"/>
              <a:t>Encourage vendors/producers to be properly trained</a:t>
            </a:r>
          </a:p>
          <a:p>
            <a:r>
              <a:rPr lang="en-US" dirty="0" smtClean="0"/>
              <a:t>Develop response plan</a:t>
            </a:r>
          </a:p>
          <a:p>
            <a:endParaRPr lang="en-US" dirty="0" smtClean="0"/>
          </a:p>
          <a:p>
            <a:endParaRPr lang="en-US" dirty="0" smtClean="0"/>
          </a:p>
          <a:p>
            <a:r>
              <a:rPr lang="en-US" dirty="0" smtClean="0"/>
              <a:t>Market managers and CSAs can include food safety tips and information in newsletters</a:t>
            </a:r>
          </a:p>
          <a:p>
            <a:pPr lvl="1"/>
            <a:r>
              <a:rPr lang="en-US" dirty="0" smtClean="0"/>
              <a:t>Social media: Facebook, Twitter, </a:t>
            </a:r>
            <a:r>
              <a:rPr lang="en-US" dirty="0" err="1" smtClean="0"/>
              <a:t>Instagram</a:t>
            </a:r>
            <a:endParaRPr lang="en-US" dirty="0" smtClean="0"/>
          </a:p>
          <a:p>
            <a:r>
              <a:rPr lang="en-US" dirty="0" smtClean="0"/>
              <a:t>Newsletters and fact sheets</a:t>
            </a:r>
          </a:p>
          <a:p>
            <a:pPr lvl="1"/>
            <a:r>
              <a:rPr lang="en-US" dirty="0" smtClean="0"/>
              <a:t>Inform and remind customers about food safety risks and safe handling practices</a:t>
            </a:r>
          </a:p>
          <a:p>
            <a:r>
              <a:rPr lang="en-US" dirty="0" smtClean="0"/>
              <a:t>Demonstrations and Food Safety Events</a:t>
            </a:r>
          </a:p>
          <a:p>
            <a:pPr lvl="1"/>
            <a:r>
              <a:rPr lang="en-US" dirty="0" smtClean="0"/>
              <a:t>Proper procedures can be demonstrated</a:t>
            </a:r>
          </a:p>
          <a:p>
            <a:pPr lvl="1"/>
            <a:r>
              <a:rPr lang="en-US" dirty="0" smtClean="0"/>
              <a:t>Equipment can be displayed</a:t>
            </a:r>
          </a:p>
          <a:p>
            <a:pPr lvl="1"/>
            <a:r>
              <a:rPr lang="en-US" dirty="0" smtClean="0"/>
              <a:t>Customers can be given opportunity to ask questions and pick up fact sheets or other information on food safety</a:t>
            </a:r>
          </a:p>
          <a:p>
            <a:endParaRPr lang="en-US" dirty="0"/>
          </a:p>
        </p:txBody>
      </p:sp>
      <p:sp>
        <p:nvSpPr>
          <p:cNvPr id="4" name="Slide Number Placeholder 3"/>
          <p:cNvSpPr>
            <a:spLocks noGrp="1"/>
          </p:cNvSpPr>
          <p:nvPr>
            <p:ph type="sldNum" sz="quarter" idx="10"/>
          </p:nvPr>
        </p:nvSpPr>
        <p:spPr/>
        <p:txBody>
          <a:bodyPr/>
          <a:lstStyle/>
          <a:p>
            <a:fld id="{261659B3-1B4C-2947-82CE-32BCF722180A}" type="slidenum">
              <a:rPr lang="en-US" smtClean="0"/>
              <a:t>8</a:t>
            </a:fld>
            <a:endParaRPr lang="en-US"/>
          </a:p>
        </p:txBody>
      </p:sp>
    </p:spTree>
    <p:extLst>
      <p:ext uri="{BB962C8B-B14F-4D97-AF65-F5344CB8AC3E}">
        <p14:creationId xmlns:p14="http://schemas.microsoft.com/office/powerpoint/2010/main" val="2768491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FM Meeting Suggestions:</a:t>
            </a:r>
          </a:p>
          <a:p>
            <a:endParaRPr lang="en-US" dirty="0" smtClean="0"/>
          </a:p>
          <a:p>
            <a:pPr lvl="0"/>
            <a:r>
              <a:rPr lang="en-US" sz="1200" kern="1200" dirty="0" smtClean="0">
                <a:solidFill>
                  <a:schemeClr val="tx1"/>
                </a:solidFill>
                <a:effectLst/>
                <a:latin typeface="+mn-lt"/>
                <a:ea typeface="+mn-ea"/>
                <a:cs typeface="+mn-cs"/>
              </a:rPr>
              <a:t>providing materials in Spanish</a:t>
            </a:r>
          </a:p>
          <a:p>
            <a:pPr lvl="0"/>
            <a:r>
              <a:rPr lang="en-US" sz="1200" kern="1200" dirty="0" smtClean="0">
                <a:solidFill>
                  <a:schemeClr val="tx1"/>
                </a:solidFill>
                <a:effectLst/>
                <a:latin typeface="+mn-lt"/>
                <a:ea typeface="+mn-ea"/>
                <a:cs typeface="+mn-cs"/>
              </a:rPr>
              <a:t>putting a coupon on the back of the wash me card to encourage consumers to come back, and so the cards can be reused</a:t>
            </a:r>
          </a:p>
          <a:p>
            <a:pPr lvl="0"/>
            <a:r>
              <a:rPr lang="en-US" sz="1200" kern="1200" dirty="0" smtClean="0">
                <a:solidFill>
                  <a:schemeClr val="tx1"/>
                </a:solidFill>
                <a:effectLst/>
                <a:latin typeface="+mn-lt"/>
                <a:ea typeface="+mn-ea"/>
                <a:cs typeface="+mn-cs"/>
              </a:rPr>
              <a:t>adding the “know your farmer” concept and distinguishing between produce that is “not safe” vs. “not pretty”</a:t>
            </a:r>
          </a:p>
          <a:p>
            <a:pPr lvl="0"/>
            <a:r>
              <a:rPr lang="en-US" sz="1200" kern="1200" dirty="0" smtClean="0">
                <a:solidFill>
                  <a:schemeClr val="tx1"/>
                </a:solidFill>
                <a:effectLst/>
                <a:latin typeface="+mn-lt"/>
                <a:ea typeface="+mn-ea"/>
                <a:cs typeface="+mn-cs"/>
              </a:rPr>
              <a:t>finding a way to address consumers and children touching the produce and pets in the market</a:t>
            </a:r>
          </a:p>
          <a:p>
            <a:pPr lvl="1"/>
            <a:r>
              <a:rPr lang="en-US" sz="1200" kern="1200" dirty="0" smtClean="0">
                <a:solidFill>
                  <a:schemeClr val="tx1"/>
                </a:solidFill>
                <a:effectLst/>
                <a:latin typeface="+mn-lt"/>
                <a:ea typeface="+mn-ea"/>
                <a:cs typeface="+mn-cs"/>
              </a:rPr>
              <a:t>use humor</a:t>
            </a:r>
          </a:p>
          <a:p>
            <a:pPr lvl="1"/>
            <a:r>
              <a:rPr lang="en-US" sz="1200" kern="1200" dirty="0" smtClean="0">
                <a:solidFill>
                  <a:schemeClr val="tx1"/>
                </a:solidFill>
                <a:effectLst/>
                <a:latin typeface="+mn-lt"/>
                <a:ea typeface="+mn-ea"/>
                <a:cs typeface="+mn-cs"/>
              </a:rPr>
              <a:t>photo novella</a:t>
            </a:r>
          </a:p>
          <a:p>
            <a:pPr lvl="0"/>
            <a:r>
              <a:rPr lang="en-US" sz="1200" kern="1200" dirty="0" smtClean="0">
                <a:solidFill>
                  <a:schemeClr val="tx1"/>
                </a:solidFill>
                <a:effectLst/>
                <a:latin typeface="+mn-lt"/>
                <a:ea typeface="+mn-ea"/>
                <a:cs typeface="+mn-cs"/>
              </a:rPr>
              <a:t>changing the “throw out” icon to “compost”</a:t>
            </a:r>
          </a:p>
          <a:p>
            <a:pPr lvl="0"/>
            <a:r>
              <a:rPr lang="en-US" sz="1200" kern="1200" dirty="0" smtClean="0">
                <a:solidFill>
                  <a:schemeClr val="tx1"/>
                </a:solidFill>
                <a:effectLst/>
                <a:latin typeface="+mn-lt"/>
                <a:ea typeface="+mn-ea"/>
                <a:cs typeface="+mn-cs"/>
              </a:rPr>
              <a:t>using </a:t>
            </a:r>
            <a:r>
              <a:rPr lang="en-US" sz="1200" kern="1200" dirty="0" err="1" smtClean="0">
                <a:solidFill>
                  <a:schemeClr val="tx1"/>
                </a:solidFill>
                <a:effectLst/>
                <a:latin typeface="+mn-lt"/>
                <a:ea typeface="+mn-ea"/>
                <a:cs typeface="+mn-cs"/>
              </a:rPr>
              <a:t>dropbox</a:t>
            </a:r>
            <a:r>
              <a:rPr lang="en-US" sz="1200" kern="1200" dirty="0" smtClean="0">
                <a:solidFill>
                  <a:schemeClr val="tx1"/>
                </a:solidFill>
                <a:effectLst/>
                <a:latin typeface="+mn-lt"/>
                <a:ea typeface="+mn-ea"/>
                <a:cs typeface="+mn-cs"/>
              </a:rPr>
              <a:t> space for the kit (I had difficulty getting all the elements uploaded to our website)</a:t>
            </a:r>
          </a:p>
          <a:p>
            <a:pPr lvl="0"/>
            <a:r>
              <a:rPr lang="en-US" sz="1200" kern="1200" dirty="0" smtClean="0">
                <a:solidFill>
                  <a:schemeClr val="tx1"/>
                </a:solidFill>
                <a:effectLst/>
                <a:latin typeface="+mn-lt"/>
                <a:ea typeface="+mn-ea"/>
                <a:cs typeface="+mn-cs"/>
              </a:rPr>
              <a:t>changing “clean with bleach” to “sanitize” in the brochure</a:t>
            </a:r>
          </a:p>
          <a:p>
            <a:pPr lvl="0"/>
            <a:r>
              <a:rPr lang="en-US" sz="1200" kern="1200" dirty="0" smtClean="0">
                <a:solidFill>
                  <a:schemeClr val="tx1"/>
                </a:solidFill>
                <a:effectLst/>
                <a:latin typeface="+mn-lt"/>
                <a:ea typeface="+mn-ea"/>
                <a:cs typeface="+mn-cs"/>
              </a:rPr>
              <a:t>including other items besides produce (meat, eggs, dairy)</a:t>
            </a:r>
          </a:p>
          <a:p>
            <a:endParaRPr lang="en-US" dirty="0"/>
          </a:p>
        </p:txBody>
      </p:sp>
      <p:sp>
        <p:nvSpPr>
          <p:cNvPr id="4" name="Slide Number Placeholder 3"/>
          <p:cNvSpPr>
            <a:spLocks noGrp="1"/>
          </p:cNvSpPr>
          <p:nvPr>
            <p:ph type="sldNum" sz="quarter" idx="10"/>
          </p:nvPr>
        </p:nvSpPr>
        <p:spPr/>
        <p:txBody>
          <a:bodyPr/>
          <a:lstStyle/>
          <a:p>
            <a:fld id="{261659B3-1B4C-2947-82CE-32BCF722180A}" type="slidenum">
              <a:rPr lang="en-US" smtClean="0"/>
              <a:t>11</a:t>
            </a:fld>
            <a:endParaRPr lang="en-US"/>
          </a:p>
        </p:txBody>
      </p:sp>
    </p:spTree>
    <p:extLst>
      <p:ext uri="{BB962C8B-B14F-4D97-AF65-F5344CB8AC3E}">
        <p14:creationId xmlns:p14="http://schemas.microsoft.com/office/powerpoint/2010/main" val="1430720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fld id="{63EEAECD-0EFF-4246-8152-C0BFF545D682}" type="slidenum">
              <a:rPr lang="en-US"/>
              <a:pPr/>
              <a:t>18</a:t>
            </a:fld>
            <a:endParaRPr lang="en-US"/>
          </a:p>
        </p:txBody>
      </p:sp>
      <p:sp>
        <p:nvSpPr>
          <p:cNvPr id="655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553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D3F26E-8AF1-4B43-9DE6-E542E2F63323}" type="datetimeFigureOut">
              <a:rPr lang="en-US" smtClean="0"/>
              <a:t>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6CEBEA-2408-0449-8E6C-FA4D31D505CE}" type="slidenum">
              <a:rPr lang="en-US" smtClean="0"/>
              <a:t>‹#›</a:t>
            </a:fld>
            <a:endParaRPr lang="en-US"/>
          </a:p>
        </p:txBody>
      </p:sp>
    </p:spTree>
    <p:extLst>
      <p:ext uri="{BB962C8B-B14F-4D97-AF65-F5344CB8AC3E}">
        <p14:creationId xmlns:p14="http://schemas.microsoft.com/office/powerpoint/2010/main" val="5561242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D3F26E-8AF1-4B43-9DE6-E542E2F63323}" type="datetimeFigureOut">
              <a:rPr lang="en-US" smtClean="0"/>
              <a:t>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6CEBEA-2408-0449-8E6C-FA4D31D505CE}" type="slidenum">
              <a:rPr lang="en-US" smtClean="0"/>
              <a:t>‹#›</a:t>
            </a:fld>
            <a:endParaRPr lang="en-US"/>
          </a:p>
        </p:txBody>
      </p:sp>
    </p:spTree>
    <p:extLst>
      <p:ext uri="{BB962C8B-B14F-4D97-AF65-F5344CB8AC3E}">
        <p14:creationId xmlns:p14="http://schemas.microsoft.com/office/powerpoint/2010/main" val="331239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D3F26E-8AF1-4B43-9DE6-E542E2F63323}" type="datetimeFigureOut">
              <a:rPr lang="en-US" smtClean="0"/>
              <a:t>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6CEBEA-2408-0449-8E6C-FA4D31D505CE}" type="slidenum">
              <a:rPr lang="en-US" smtClean="0"/>
              <a:t>‹#›</a:t>
            </a:fld>
            <a:endParaRPr lang="en-US"/>
          </a:p>
        </p:txBody>
      </p:sp>
    </p:spTree>
    <p:extLst>
      <p:ext uri="{BB962C8B-B14F-4D97-AF65-F5344CB8AC3E}">
        <p14:creationId xmlns:p14="http://schemas.microsoft.com/office/powerpoint/2010/main" val="13211102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3186953" y="268288"/>
            <a:ext cx="5669280" cy="39003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268940" y="268288"/>
            <a:ext cx="182880" cy="38868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3200400" y="4208929"/>
            <a:ext cx="5458968" cy="1048684"/>
          </a:xfrm>
        </p:spPr>
        <p:txBody>
          <a:bodyPr vert="horz" lIns="91440" tIns="45720" rIns="91440" bIns="45720" rtlCol="0" anchor="b" anchorCtr="0">
            <a:normAutofit/>
          </a:bodyPr>
          <a:lstStyle>
            <a:lvl1pPr algn="l" defTabSz="914400" rtl="0" eaLnBrk="1" latinLnBrk="0" hangingPunct="1">
              <a:spcBef>
                <a:spcPct val="0"/>
              </a:spcBef>
              <a:buNone/>
              <a:defRPr sz="4600" kern="1200">
                <a:solidFill>
                  <a:schemeClr val="accent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3200400" y="5257800"/>
            <a:ext cx="5458968" cy="621792"/>
          </a:xfrm>
        </p:spPr>
        <p:txBody>
          <a:bodyPr vert="horz" lIns="91440" tIns="45720" rIns="91440" bIns="45720" rtlCol="0">
            <a:normAutofit/>
          </a:bodyPr>
          <a:lstStyle>
            <a:lvl1pPr marL="0" indent="0" algn="l" defTabSz="914400" rtl="0" eaLnBrk="1" latinLnBrk="0" hangingPunct="1">
              <a:spcBef>
                <a:spcPts val="0"/>
              </a:spcBef>
              <a:buClr>
                <a:schemeClr val="accent1"/>
              </a:buClr>
              <a:buSzPct val="100000"/>
              <a:buFont typeface="Wingdings 2" pitchFamily="18" charset="2"/>
              <a:buNone/>
              <a:defRPr sz="1600" kern="1200">
                <a:solidFill>
                  <a:schemeClr val="tx2"/>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3276600" y="390525"/>
            <a:ext cx="5504688" cy="365125"/>
          </a:xfrm>
        </p:spPr>
        <p:txBody>
          <a:bodyPr vert="horz" lIns="91440" tIns="45720" rIns="91440" bIns="45720" rtlCol="0" anchor="ctr"/>
          <a:lstStyle>
            <a:lvl1pPr marL="0" algn="r" defTabSz="914400" rtl="0" eaLnBrk="1" latinLnBrk="0" hangingPunct="1">
              <a:defRPr sz="2200" b="0" kern="1200" baseline="0">
                <a:solidFill>
                  <a:schemeClr val="bg1"/>
                </a:solidFill>
                <a:latin typeface="+mn-lt"/>
                <a:ea typeface="+mn-ea"/>
                <a:cs typeface="+mn-cs"/>
              </a:defRPr>
            </a:lvl1pPr>
          </a:lstStyle>
          <a:p>
            <a:fld id="{31D3F26E-8AF1-4B43-9DE6-E542E2F63323}" type="datetimeFigureOut">
              <a:rPr lang="en-US" smtClean="0"/>
              <a:t>10/20/16</a:t>
            </a:fld>
            <a:endParaRPr lang="en-US"/>
          </a:p>
        </p:txBody>
      </p:sp>
      <p:sp>
        <p:nvSpPr>
          <p:cNvPr id="5" name="Footer Placeholder 4"/>
          <p:cNvSpPr>
            <a:spLocks noGrp="1"/>
          </p:cNvSpPr>
          <p:nvPr>
            <p:ph type="ftr" sz="quarter" idx="11"/>
          </p:nvPr>
        </p:nvSpPr>
        <p:spPr>
          <a:xfrm>
            <a:off x="3218688" y="6356350"/>
            <a:ext cx="4736592" cy="365125"/>
          </a:xfrm>
        </p:spPr>
        <p:txBody>
          <a:bodyPr vert="horz" lIns="91440" tIns="45720" rIns="91440" bIns="45720" rtlCol="0" anchor="ctr"/>
          <a:lstStyle>
            <a:lvl1pPr marL="0" algn="l" defTabSz="914400" rtl="0" eaLnBrk="1" latinLnBrk="0" hangingPunct="1">
              <a:defRPr sz="1100" b="1" kern="1200">
                <a:solidFill>
                  <a:schemeClr val="tx2">
                    <a:lumMod val="60000"/>
                    <a:lumOff val="40000"/>
                  </a:schemeClr>
                </a:solidFill>
                <a:latin typeface="+mn-lt"/>
                <a:ea typeface="+mn-ea"/>
                <a:cs typeface="+mn-cs"/>
              </a:defRPr>
            </a:lvl1pPr>
          </a:lstStyle>
          <a:p>
            <a:endParaRPr lang="en-US"/>
          </a:p>
        </p:txBody>
      </p:sp>
      <p:sp>
        <p:nvSpPr>
          <p:cNvPr id="6" name="Slide Number Placeholder 5"/>
          <p:cNvSpPr>
            <a:spLocks noGrp="1"/>
          </p:cNvSpPr>
          <p:nvPr>
            <p:ph type="sldNum" sz="quarter" idx="12"/>
          </p:nvPr>
        </p:nvSpPr>
        <p:spPr>
          <a:xfrm>
            <a:off x="8256494" y="6356350"/>
            <a:ext cx="685800" cy="365125"/>
          </a:xfrm>
        </p:spPr>
        <p:txBody>
          <a:bodyPr vert="horz" lIns="91440" tIns="45720" rIns="91440" bIns="45720" rtlCol="0" anchor="ctr"/>
          <a:lstStyle>
            <a:lvl1pPr marL="0" algn="r" defTabSz="914400" rtl="0" eaLnBrk="1" latinLnBrk="0" hangingPunct="1">
              <a:defRPr sz="1100" b="1" kern="1200">
                <a:solidFill>
                  <a:schemeClr val="tx2">
                    <a:lumMod val="60000"/>
                    <a:lumOff val="40000"/>
                  </a:schemeClr>
                </a:solidFill>
                <a:latin typeface="+mn-lt"/>
                <a:ea typeface="+mn-ea"/>
                <a:cs typeface="+mn-cs"/>
              </a:defRPr>
            </a:lvl1pPr>
          </a:lstStyle>
          <a:p>
            <a:fld id="{606CEBEA-2408-0449-8E6C-FA4D31D505CE}"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7212106" y="268288"/>
            <a:ext cx="1645920"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a:xfrm>
            <a:off x="7212106" y="6356350"/>
            <a:ext cx="1752600" cy="365125"/>
          </a:xfrm>
        </p:spPr>
        <p:txBody>
          <a:bodyPr/>
          <a:lstStyle/>
          <a:p>
            <a:fld id="{31D3F26E-8AF1-4B43-9DE6-E542E2F63323}" type="datetimeFigureOut">
              <a:rPr lang="en-US" smtClean="0"/>
              <a:t>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6CEBEA-2408-0449-8E6C-FA4D31D505CE}"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7" name="Rectangle 6"/>
          <p:cNvSpPr/>
          <p:nvPr/>
        </p:nvSpPr>
        <p:spPr>
          <a:xfrm>
            <a:off x="3186953" y="268288"/>
            <a:ext cx="5669280" cy="25603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3200399" y="4171950"/>
            <a:ext cx="5457919" cy="1085850"/>
          </a:xfrm>
        </p:spPr>
        <p:txBody>
          <a:bodyPr>
            <a:normAutofit/>
          </a:bodyPr>
          <a:lstStyle>
            <a:lvl1pPr>
              <a:defRPr sz="4600"/>
            </a:lvl1pPr>
          </a:lstStyle>
          <a:p>
            <a:r>
              <a:rPr lang="en-US" smtClean="0"/>
              <a:t>Click to edit Master title style</a:t>
            </a:r>
            <a:endParaRPr/>
          </a:p>
        </p:txBody>
      </p:sp>
      <p:sp>
        <p:nvSpPr>
          <p:cNvPr id="3" name="Subtitle 2"/>
          <p:cNvSpPr>
            <a:spLocks noGrp="1"/>
          </p:cNvSpPr>
          <p:nvPr>
            <p:ph type="subTitle" idx="1"/>
          </p:nvPr>
        </p:nvSpPr>
        <p:spPr>
          <a:xfrm>
            <a:off x="3200401" y="5257799"/>
            <a:ext cx="5457918" cy="618565"/>
          </a:xfrm>
        </p:spPr>
        <p:txBody>
          <a:bodyPr>
            <a:normAutofit/>
          </a:bodyPr>
          <a:lstStyle>
            <a:lvl1pPr marL="0" indent="0" algn="l">
              <a:spcBef>
                <a:spcPct val="0"/>
              </a:spcBef>
              <a:buNone/>
              <a:defRPr sz="1600">
                <a:solidFill>
                  <a:schemeClr val="tx2"/>
                </a:solidFill>
              </a:defRPr>
            </a:lvl1pPr>
            <a:lvl2pPr marL="457200" indent="0" algn="ctr">
              <a:spcBef>
                <a:spcPct val="0"/>
              </a:spcBef>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3276600" y="389965"/>
            <a:ext cx="5499847" cy="365125"/>
          </a:xfrm>
        </p:spPr>
        <p:txBody>
          <a:bodyPr/>
          <a:lstStyle>
            <a:lvl1pPr>
              <a:defRPr sz="2200" b="0" baseline="0">
                <a:solidFill>
                  <a:schemeClr val="bg1"/>
                </a:solidFill>
              </a:defRPr>
            </a:lvl1pPr>
          </a:lstStyle>
          <a:p>
            <a:fld id="{31D3F26E-8AF1-4B43-9DE6-E542E2F63323}" type="datetimeFigureOut">
              <a:rPr lang="en-US" smtClean="0"/>
              <a:t>10/20/16</a:t>
            </a:fld>
            <a:endParaRPr lang="en-US"/>
          </a:p>
        </p:txBody>
      </p:sp>
      <p:sp>
        <p:nvSpPr>
          <p:cNvPr id="5" name="Footer Placeholder 4"/>
          <p:cNvSpPr>
            <a:spLocks noGrp="1"/>
          </p:cNvSpPr>
          <p:nvPr>
            <p:ph type="ftr" sz="quarter" idx="11"/>
          </p:nvPr>
        </p:nvSpPr>
        <p:spPr>
          <a:xfrm>
            <a:off x="3213847" y="6356350"/>
            <a:ext cx="4734112" cy="365125"/>
          </a:xfrm>
        </p:spPr>
        <p:txBody>
          <a:bodyPr/>
          <a:lstStyle/>
          <a:p>
            <a:endParaRPr lang="en-US"/>
          </a:p>
        </p:txBody>
      </p:sp>
      <p:sp>
        <p:nvSpPr>
          <p:cNvPr id="6" name="Slide Number Placeholder 5"/>
          <p:cNvSpPr>
            <a:spLocks noGrp="1"/>
          </p:cNvSpPr>
          <p:nvPr>
            <p:ph type="sldNum" sz="quarter" idx="12"/>
          </p:nvPr>
        </p:nvSpPr>
        <p:spPr>
          <a:xfrm>
            <a:off x="8265459" y="6356350"/>
            <a:ext cx="685800" cy="365125"/>
          </a:xfrm>
        </p:spPr>
        <p:txBody>
          <a:bodyPr vert="horz" lIns="91440" tIns="45720" rIns="91440" bIns="45720" rtlCol="0" anchor="ctr"/>
          <a:lstStyle>
            <a:lvl1pPr marL="0" algn="r" defTabSz="914400" rtl="0" eaLnBrk="1" latinLnBrk="0" hangingPunct="1">
              <a:defRPr sz="1100" b="1" kern="1200">
                <a:solidFill>
                  <a:schemeClr val="tx2">
                    <a:lumMod val="60000"/>
                    <a:lumOff val="40000"/>
                  </a:schemeClr>
                </a:solidFill>
                <a:latin typeface="+mn-lt"/>
                <a:ea typeface="+mn-ea"/>
                <a:cs typeface="+mn-cs"/>
              </a:defRPr>
            </a:lvl1pPr>
          </a:lstStyle>
          <a:p>
            <a:fld id="{606CEBEA-2408-0449-8E6C-FA4D31D505CE}" type="slidenum">
              <a:rPr lang="en-US" smtClean="0"/>
              <a:t>‹#›</a:t>
            </a:fld>
            <a:endParaRPr lang="en-US"/>
          </a:p>
        </p:txBody>
      </p:sp>
      <p:sp>
        <p:nvSpPr>
          <p:cNvPr id="9" name="Picture Placeholder 8"/>
          <p:cNvSpPr>
            <a:spLocks noGrp="1"/>
          </p:cNvSpPr>
          <p:nvPr>
            <p:ph type="pic" sz="quarter" idx="13"/>
          </p:nvPr>
        </p:nvSpPr>
        <p:spPr>
          <a:xfrm>
            <a:off x="3200400" y="2877671"/>
            <a:ext cx="5646867" cy="1280160"/>
          </a:xfrm>
        </p:spPr>
        <p:txBody>
          <a:bodyPr/>
          <a:lstStyle>
            <a:lvl1pPr>
              <a:buNone/>
              <a:defRPr/>
            </a:lvl1pPr>
          </a:lstStyle>
          <a:p>
            <a:r>
              <a:rPr lang="en-US" smtClean="0"/>
              <a:t>Drag picture to placeholder or click icon to add</a:t>
            </a:r>
            <a:endParaRPr/>
          </a:p>
        </p:txBody>
      </p:sp>
      <p:sp>
        <p:nvSpPr>
          <p:cNvPr id="10" name="Rectangle 9"/>
          <p:cNvSpPr/>
          <p:nvPr/>
        </p:nvSpPr>
        <p:spPr>
          <a:xfrm>
            <a:off x="268940" y="268288"/>
            <a:ext cx="182880" cy="38868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Content, and Picture">
    <p:spTree>
      <p:nvGrpSpPr>
        <p:cNvPr id="1" name=""/>
        <p:cNvGrpSpPr/>
        <p:nvPr/>
      </p:nvGrpSpPr>
      <p:grpSpPr>
        <a:xfrm>
          <a:off x="0" y="0"/>
          <a:ext cx="0" cy="0"/>
          <a:chOff x="0" y="0"/>
          <a:chExt cx="0" cy="0"/>
        </a:xfrm>
      </p:grpSpPr>
      <p:sp>
        <p:nvSpPr>
          <p:cNvPr id="7" name="Rectangle 6"/>
          <p:cNvSpPr/>
          <p:nvPr/>
        </p:nvSpPr>
        <p:spPr>
          <a:xfrm>
            <a:off x="269875" y="268288"/>
            <a:ext cx="1645920"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2178423" y="914400"/>
            <a:ext cx="6508377" cy="1143000"/>
          </a:xfrm>
        </p:spPr>
        <p:txBody>
          <a:bodyPr/>
          <a:lstStyle/>
          <a:p>
            <a:r>
              <a:rPr lang="en-US" smtClean="0"/>
              <a:t>Click to edit Master title style</a:t>
            </a:r>
            <a:endParaRPr/>
          </a:p>
        </p:txBody>
      </p:sp>
      <p:sp>
        <p:nvSpPr>
          <p:cNvPr id="3" name="Content Placeholder 2"/>
          <p:cNvSpPr>
            <a:spLocks noGrp="1"/>
          </p:cNvSpPr>
          <p:nvPr>
            <p:ph idx="1"/>
          </p:nvPr>
        </p:nvSpPr>
        <p:spPr>
          <a:xfrm>
            <a:off x="2178423" y="2209800"/>
            <a:ext cx="6508377" cy="3916363"/>
          </a:xfrm>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a:xfrm>
            <a:off x="7212106" y="6356350"/>
            <a:ext cx="1752600" cy="365125"/>
          </a:xfrm>
        </p:spPr>
        <p:txBody>
          <a:bodyPr/>
          <a:lstStyle/>
          <a:p>
            <a:fld id="{31D3F26E-8AF1-4B43-9DE6-E542E2F63323}" type="datetimeFigureOut">
              <a:rPr lang="en-US" smtClean="0"/>
              <a:t>10/20/16</a:t>
            </a:fld>
            <a:endParaRPr lang="en-US"/>
          </a:p>
        </p:txBody>
      </p:sp>
      <p:sp>
        <p:nvSpPr>
          <p:cNvPr id="5" name="Footer Placeholder 4"/>
          <p:cNvSpPr>
            <a:spLocks noGrp="1"/>
          </p:cNvSpPr>
          <p:nvPr>
            <p:ph type="ftr" sz="quarter" idx="11"/>
          </p:nvPr>
        </p:nvSpPr>
        <p:spPr>
          <a:xfrm>
            <a:off x="2178423" y="6356350"/>
            <a:ext cx="4926852" cy="365125"/>
          </a:xfrm>
        </p:spPr>
        <p:txBody>
          <a:bodyPr/>
          <a:lstStyle/>
          <a:p>
            <a:endParaRPr lang="en-US"/>
          </a:p>
        </p:txBody>
      </p:sp>
      <p:sp>
        <p:nvSpPr>
          <p:cNvPr id="6" name="Slide Number Placeholder 5"/>
          <p:cNvSpPr>
            <a:spLocks noGrp="1"/>
          </p:cNvSpPr>
          <p:nvPr>
            <p:ph type="sldNum" sz="quarter" idx="12"/>
          </p:nvPr>
        </p:nvSpPr>
        <p:spPr>
          <a:xfrm>
            <a:off x="331694" y="361016"/>
            <a:ext cx="506506" cy="365125"/>
          </a:xfrm>
        </p:spPr>
        <p:txBody>
          <a:bodyPr/>
          <a:lstStyle/>
          <a:p>
            <a:fld id="{606CEBEA-2408-0449-8E6C-FA4D31D505CE}" type="slidenum">
              <a:rPr lang="en-US" smtClean="0"/>
              <a:t>‹#›</a:t>
            </a:fld>
            <a:endParaRPr lang="en-US"/>
          </a:p>
        </p:txBody>
      </p:sp>
      <p:sp>
        <p:nvSpPr>
          <p:cNvPr id="9" name="Picture Placeholder 8"/>
          <p:cNvSpPr>
            <a:spLocks noGrp="1"/>
          </p:cNvSpPr>
          <p:nvPr>
            <p:ph type="pic" sz="quarter" idx="13"/>
          </p:nvPr>
        </p:nvSpPr>
        <p:spPr>
          <a:xfrm>
            <a:off x="269875" y="1976718"/>
            <a:ext cx="1645920" cy="4625788"/>
          </a:xfrm>
        </p:spPr>
        <p:txBody>
          <a:bodyPr/>
          <a:lstStyle>
            <a:lvl1pPr>
              <a:buNone/>
              <a:defRPr/>
            </a:lvl1pPr>
          </a:lstStyle>
          <a:p>
            <a:r>
              <a:rPr lang="en-US" smtClean="0"/>
              <a:t>Drag picture to placeholder or click icon to add</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7758952" y="268288"/>
            <a:ext cx="1099073" cy="635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2209801" y="3429000"/>
            <a:ext cx="4966446" cy="1398494"/>
          </a:xfrm>
        </p:spPr>
        <p:txBody>
          <a:bodyPr anchor="b" anchorCtr="0"/>
          <a:lstStyle>
            <a:lvl1pPr algn="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2209801" y="4824414"/>
            <a:ext cx="4966446" cy="1320800"/>
          </a:xfrm>
        </p:spPr>
        <p:txBody>
          <a:bodyPr anchor="t" anchorCtr="0">
            <a:normAutofit/>
          </a:bodyPr>
          <a:lstStyle>
            <a:lvl1pPr marL="0" indent="0" algn="r">
              <a:spcBef>
                <a:spcPts val="0"/>
              </a:spcBef>
              <a:buNone/>
              <a:defRPr sz="16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562600" y="6356350"/>
            <a:ext cx="1622612" cy="365125"/>
          </a:xfrm>
        </p:spPr>
        <p:txBody>
          <a:bodyPr/>
          <a:lstStyle/>
          <a:p>
            <a:fld id="{31D3F26E-8AF1-4B43-9DE6-E542E2F63323}" type="datetimeFigureOut">
              <a:rPr lang="en-US" smtClean="0"/>
              <a:t>10/20/16</a:t>
            </a:fld>
            <a:endParaRPr lang="en-US"/>
          </a:p>
        </p:txBody>
      </p:sp>
      <p:sp>
        <p:nvSpPr>
          <p:cNvPr id="5" name="Footer Placeholder 4"/>
          <p:cNvSpPr>
            <a:spLocks noGrp="1"/>
          </p:cNvSpPr>
          <p:nvPr>
            <p:ph type="ftr" sz="quarter" idx="11"/>
          </p:nvPr>
        </p:nvSpPr>
        <p:spPr>
          <a:xfrm>
            <a:off x="174812" y="6356350"/>
            <a:ext cx="5311588" cy="365125"/>
          </a:xfrm>
        </p:spPr>
        <p:txBody>
          <a:bodyPr/>
          <a:lstStyle/>
          <a:p>
            <a:endParaRPr lang="en-US"/>
          </a:p>
        </p:txBody>
      </p:sp>
      <p:sp>
        <p:nvSpPr>
          <p:cNvPr id="6" name="Slide Number Placeholder 5"/>
          <p:cNvSpPr>
            <a:spLocks noGrp="1"/>
          </p:cNvSpPr>
          <p:nvPr>
            <p:ph type="sldNum" sz="quarter" idx="12"/>
          </p:nvPr>
        </p:nvSpPr>
        <p:spPr/>
        <p:txBody>
          <a:bodyPr/>
          <a:lstStyle/>
          <a:p>
            <a:fld id="{606CEBEA-2408-0449-8E6C-FA4D31D505CE}"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7" name="Rectangle 6"/>
          <p:cNvSpPr/>
          <p:nvPr/>
        </p:nvSpPr>
        <p:spPr>
          <a:xfrm>
            <a:off x="269875" y="4773706"/>
            <a:ext cx="2971800" cy="18445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720354" y="3429001"/>
            <a:ext cx="4966446" cy="1398494"/>
          </a:xfrm>
        </p:spPr>
        <p:txBody>
          <a:bodyPr anchor="b" anchorCtr="0"/>
          <a:lstStyle>
            <a:lvl1pPr algn="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3720354" y="4824414"/>
            <a:ext cx="4966446" cy="1320800"/>
          </a:xfrm>
        </p:spPr>
        <p:txBody>
          <a:bodyPr anchor="t" anchorCtr="0">
            <a:normAutofit/>
          </a:bodyPr>
          <a:lstStyle>
            <a:lvl1pPr marL="0" indent="0" algn="r">
              <a:spcBef>
                <a:spcPts val="0"/>
              </a:spcBef>
              <a:buNone/>
              <a:defRPr sz="16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a:xfrm>
            <a:off x="351212" y="6104965"/>
            <a:ext cx="506506" cy="365125"/>
          </a:xfrm>
        </p:spPr>
        <p:txBody>
          <a:bodyPr/>
          <a:lstStyle/>
          <a:p>
            <a:fld id="{606CEBEA-2408-0449-8E6C-FA4D31D505CE}" type="slidenum">
              <a:rPr lang="en-US" smtClean="0"/>
              <a:t>‹#›</a:t>
            </a:fld>
            <a:endParaRPr lang="en-US"/>
          </a:p>
        </p:txBody>
      </p:sp>
      <p:sp>
        <p:nvSpPr>
          <p:cNvPr id="9" name="Picture Placeholder 8"/>
          <p:cNvSpPr>
            <a:spLocks noGrp="1"/>
          </p:cNvSpPr>
          <p:nvPr>
            <p:ph type="pic" sz="quarter" idx="13"/>
          </p:nvPr>
        </p:nvSpPr>
        <p:spPr>
          <a:xfrm>
            <a:off x="269874" y="268288"/>
            <a:ext cx="2971800" cy="4438650"/>
          </a:xfrm>
        </p:spPr>
        <p:txBody>
          <a:bodyPr/>
          <a:lstStyle>
            <a:lvl1pPr>
              <a:buNone/>
              <a:defRPr/>
            </a:lvl1pPr>
          </a:lstStyle>
          <a:p>
            <a:r>
              <a:rPr lang="en-US" smtClean="0"/>
              <a:t>Drag picture to placeholder or click icon to add</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14400"/>
            <a:ext cx="7391401" cy="1143000"/>
          </a:xfrm>
        </p:spPr>
        <p:txBody>
          <a:bodyPr/>
          <a:lstStyle/>
          <a:p>
            <a:r>
              <a:rPr lang="en-US" smtClean="0"/>
              <a:t>Click to edit Master title style</a:t>
            </a:r>
            <a:endParaRPr/>
          </a:p>
        </p:txBody>
      </p:sp>
      <p:sp>
        <p:nvSpPr>
          <p:cNvPr id="3" name="Content Placeholder 2"/>
          <p:cNvSpPr>
            <a:spLocks noGrp="1"/>
          </p:cNvSpPr>
          <p:nvPr>
            <p:ph sz="half" idx="1"/>
          </p:nvPr>
        </p:nvSpPr>
        <p:spPr>
          <a:xfrm>
            <a:off x="457200" y="2214563"/>
            <a:ext cx="3566160" cy="39116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282440" y="2214563"/>
            <a:ext cx="3566160" cy="39116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31D3F26E-8AF1-4B43-9DE6-E542E2F63323}" type="datetimeFigureOut">
              <a:rPr lang="en-US" smtClean="0"/>
              <a:t>10/20/16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6CEBEA-2408-0449-8E6C-FA4D31D505CE}"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14400"/>
            <a:ext cx="7388352" cy="1143000"/>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457200" y="2054132"/>
            <a:ext cx="3566160" cy="639762"/>
          </a:xfrm>
        </p:spPr>
        <p:txBody>
          <a:bodyPr anchor="b">
            <a:noAutofit/>
          </a:bodyPr>
          <a:lstStyle>
            <a:lvl1pPr marL="0" indent="0" algn="ctr">
              <a:spcBef>
                <a:spcPct val="0"/>
              </a:spcBef>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689411"/>
            <a:ext cx="3566160" cy="343675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279391" y="2054132"/>
            <a:ext cx="3566160" cy="639762"/>
          </a:xfrm>
        </p:spPr>
        <p:txBody>
          <a:bodyPr anchor="b">
            <a:noAutofit/>
          </a:bodyPr>
          <a:lstStyle>
            <a:lvl1pPr marL="0" indent="0" algn="ctr">
              <a:spcBef>
                <a:spcPct val="0"/>
              </a:spcBef>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279391" y="2689411"/>
            <a:ext cx="3566160" cy="343675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31D3F26E-8AF1-4B43-9DE6-E542E2F63323}" type="datetimeFigureOut">
              <a:rPr lang="en-US" smtClean="0"/>
              <a:t>10/20/16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06CEBEA-2408-0449-8E6C-FA4D31D505CE}"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D3F26E-8AF1-4B43-9DE6-E542E2F63323}" type="datetimeFigureOut">
              <a:rPr lang="en-US" smtClean="0"/>
              <a:t>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6CEBEA-2408-0449-8E6C-FA4D31D505CE}" type="slidenum">
              <a:rPr lang="en-US" smtClean="0"/>
              <a:t>‹#›</a:t>
            </a:fld>
            <a:endParaRPr lang="en-US"/>
          </a:p>
        </p:txBody>
      </p:sp>
    </p:spTree>
    <p:extLst>
      <p:ext uri="{BB962C8B-B14F-4D97-AF65-F5344CB8AC3E}">
        <p14:creationId xmlns:p14="http://schemas.microsoft.com/office/powerpoint/2010/main" val="34282688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8" name="Rectangle 7"/>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14400"/>
            <a:ext cx="7391401" cy="1143000"/>
          </a:xfrm>
        </p:spPr>
        <p:txBody>
          <a:bodyPr/>
          <a:lstStyle/>
          <a:p>
            <a:r>
              <a:rPr lang="en-US" smtClean="0"/>
              <a:t>Click to edit Master title style</a:t>
            </a:r>
            <a:endParaRPr/>
          </a:p>
        </p:txBody>
      </p:sp>
      <p:sp>
        <p:nvSpPr>
          <p:cNvPr id="3" name="Content Placeholder 2"/>
          <p:cNvSpPr>
            <a:spLocks noGrp="1"/>
          </p:cNvSpPr>
          <p:nvPr>
            <p:ph sz="half" idx="1"/>
          </p:nvPr>
        </p:nvSpPr>
        <p:spPr>
          <a:xfrm>
            <a:off x="457199" y="2214562"/>
            <a:ext cx="7396163"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31D3F26E-8AF1-4B43-9DE6-E542E2F63323}" type="datetimeFigureOut">
              <a:rPr lang="en-US" smtClean="0"/>
              <a:t>10/20/16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6CEBEA-2408-0449-8E6C-FA4D31D505CE}" type="slidenum">
              <a:rPr lang="en-US" smtClean="0"/>
              <a:t>‹#›</a:t>
            </a:fld>
            <a:endParaRPr lang="en-US"/>
          </a:p>
        </p:txBody>
      </p:sp>
      <p:sp>
        <p:nvSpPr>
          <p:cNvPr id="9" name="Content Placeholder 2"/>
          <p:cNvSpPr>
            <a:spLocks noGrp="1"/>
          </p:cNvSpPr>
          <p:nvPr>
            <p:ph sz="half" idx="13"/>
          </p:nvPr>
        </p:nvSpPr>
        <p:spPr>
          <a:xfrm>
            <a:off x="457199" y="4224973"/>
            <a:ext cx="7396163"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8" name="Rectangle 7"/>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14400"/>
            <a:ext cx="7391401" cy="1143000"/>
          </a:xfrm>
        </p:spPr>
        <p:txBody>
          <a:bodyPr/>
          <a:lstStyle/>
          <a:p>
            <a:r>
              <a:rPr lang="en-US" smtClean="0"/>
              <a:t>Click to edit Master title style</a:t>
            </a:r>
            <a:endParaRPr/>
          </a:p>
        </p:txBody>
      </p:sp>
      <p:sp>
        <p:nvSpPr>
          <p:cNvPr id="3" name="Content Placeholder 2"/>
          <p:cNvSpPr>
            <a:spLocks noGrp="1"/>
          </p:cNvSpPr>
          <p:nvPr>
            <p:ph sz="half" idx="1"/>
          </p:nvPr>
        </p:nvSpPr>
        <p:spPr>
          <a:xfrm>
            <a:off x="4282440" y="2214562"/>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31D3F26E-8AF1-4B43-9DE6-E542E2F63323}" type="datetimeFigureOut">
              <a:rPr lang="en-US" smtClean="0"/>
              <a:t>10/20/16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6CEBEA-2408-0449-8E6C-FA4D31D505CE}" type="slidenum">
              <a:rPr lang="en-US" smtClean="0"/>
              <a:t>‹#›</a:t>
            </a:fld>
            <a:endParaRPr lang="en-US"/>
          </a:p>
        </p:txBody>
      </p:sp>
      <p:sp>
        <p:nvSpPr>
          <p:cNvPr id="9" name="Content Placeholder 2"/>
          <p:cNvSpPr>
            <a:spLocks noGrp="1"/>
          </p:cNvSpPr>
          <p:nvPr>
            <p:ph sz="half" idx="13"/>
          </p:nvPr>
        </p:nvSpPr>
        <p:spPr>
          <a:xfrm>
            <a:off x="4282440" y="4224973"/>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0" name="Content Placeholder 2"/>
          <p:cNvSpPr>
            <a:spLocks noGrp="1"/>
          </p:cNvSpPr>
          <p:nvPr>
            <p:ph sz="half" idx="14"/>
          </p:nvPr>
        </p:nvSpPr>
        <p:spPr>
          <a:xfrm>
            <a:off x="457200" y="2214563"/>
            <a:ext cx="3566160" cy="39116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8" name="Rectangle 7"/>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14400"/>
            <a:ext cx="7391401" cy="1143000"/>
          </a:xfrm>
        </p:spPr>
        <p:txBody>
          <a:bodyPr/>
          <a:lstStyle/>
          <a:p>
            <a:r>
              <a:rPr lang="en-US" smtClean="0"/>
              <a:t>Click to edit Master title style</a:t>
            </a:r>
            <a:endParaRPr/>
          </a:p>
        </p:txBody>
      </p:sp>
      <p:sp>
        <p:nvSpPr>
          <p:cNvPr id="3" name="Content Placeholder 2"/>
          <p:cNvSpPr>
            <a:spLocks noGrp="1"/>
          </p:cNvSpPr>
          <p:nvPr>
            <p:ph sz="half" idx="1"/>
          </p:nvPr>
        </p:nvSpPr>
        <p:spPr>
          <a:xfrm>
            <a:off x="4282440" y="2214562"/>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31D3F26E-8AF1-4B43-9DE6-E542E2F63323}" type="datetimeFigureOut">
              <a:rPr lang="en-US" smtClean="0"/>
              <a:t>10/20/16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6CEBEA-2408-0449-8E6C-FA4D31D505CE}" type="slidenum">
              <a:rPr lang="en-US" smtClean="0"/>
              <a:t>‹#›</a:t>
            </a:fld>
            <a:endParaRPr lang="en-US"/>
          </a:p>
        </p:txBody>
      </p:sp>
      <p:sp>
        <p:nvSpPr>
          <p:cNvPr id="9" name="Content Placeholder 2"/>
          <p:cNvSpPr>
            <a:spLocks noGrp="1"/>
          </p:cNvSpPr>
          <p:nvPr>
            <p:ph sz="half" idx="13"/>
          </p:nvPr>
        </p:nvSpPr>
        <p:spPr>
          <a:xfrm>
            <a:off x="4282440" y="4224973"/>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4"/>
          </p:nvPr>
        </p:nvSpPr>
        <p:spPr>
          <a:xfrm>
            <a:off x="457200" y="2214562"/>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2" name="Content Placeholder 2"/>
          <p:cNvSpPr>
            <a:spLocks noGrp="1"/>
          </p:cNvSpPr>
          <p:nvPr>
            <p:ph sz="half" idx="15"/>
          </p:nvPr>
        </p:nvSpPr>
        <p:spPr>
          <a:xfrm>
            <a:off x="457200" y="4224973"/>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31D3F26E-8AF1-4B43-9DE6-E542E2F63323}" type="datetimeFigureOut">
              <a:rPr lang="en-US" smtClean="0"/>
              <a:t>10/20/16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06CEBEA-2408-0449-8E6C-FA4D31D505CE}"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8148918" y="268288"/>
            <a:ext cx="718073" cy="566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Date Placeholder 1"/>
          <p:cNvSpPr>
            <a:spLocks noGrp="1"/>
          </p:cNvSpPr>
          <p:nvPr>
            <p:ph type="dt" sz="half" idx="10"/>
          </p:nvPr>
        </p:nvSpPr>
        <p:spPr/>
        <p:txBody>
          <a:bodyPr/>
          <a:lstStyle/>
          <a:p>
            <a:fld id="{31D3F26E-8AF1-4B43-9DE6-E542E2F63323}" type="datetimeFigureOut">
              <a:rPr lang="en-US" smtClean="0"/>
              <a:t>10/20/16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06CEBEA-2408-0449-8E6C-FA4D31D505CE}"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8148918" y="268288"/>
            <a:ext cx="718073" cy="566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95082"/>
            <a:ext cx="3566160" cy="1035424"/>
          </a:xfrm>
        </p:spPr>
        <p:txBody>
          <a:bodyPr anchor="b"/>
          <a:lstStyle>
            <a:lvl1pPr algn="l">
              <a:defRPr sz="2800" b="0"/>
            </a:lvl1pPr>
          </a:lstStyle>
          <a:p>
            <a:r>
              <a:rPr lang="en-US" smtClean="0"/>
              <a:t>Click to edit Master title style</a:t>
            </a:r>
            <a:endParaRPr/>
          </a:p>
        </p:txBody>
      </p:sp>
      <p:sp>
        <p:nvSpPr>
          <p:cNvPr id="3" name="Content Placeholder 2"/>
          <p:cNvSpPr>
            <a:spLocks noGrp="1"/>
          </p:cNvSpPr>
          <p:nvPr>
            <p:ph idx="1"/>
          </p:nvPr>
        </p:nvSpPr>
        <p:spPr>
          <a:xfrm>
            <a:off x="4762052" y="990600"/>
            <a:ext cx="3566160" cy="5135563"/>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457199" y="2057400"/>
            <a:ext cx="3566160" cy="3657601"/>
          </a:xfrm>
        </p:spPr>
        <p:txBody>
          <a:bodyPr>
            <a:norm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D3F26E-8AF1-4B43-9DE6-E542E2F63323}" type="datetimeFigureOut">
              <a:rPr lang="en-US" smtClean="0"/>
              <a:t>10/20/16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6CEBEA-2408-0449-8E6C-FA4D31D505CE}"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Rectangle 7"/>
          <p:cNvSpPr/>
          <p:nvPr/>
        </p:nvSpPr>
        <p:spPr>
          <a:xfrm>
            <a:off x="4746811" y="268288"/>
            <a:ext cx="4114800" cy="566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95082"/>
            <a:ext cx="3566160" cy="1035424"/>
          </a:xfrm>
        </p:spPr>
        <p:txBody>
          <a:bodyPr anchor="b"/>
          <a:lstStyle>
            <a:lvl1pPr algn="l">
              <a:defRPr sz="2800" b="0"/>
            </a:lvl1pPr>
          </a:lstStyle>
          <a:p>
            <a:r>
              <a:rPr lang="en-US" smtClean="0"/>
              <a:t>Click to edit Master title style</a:t>
            </a:r>
            <a:endParaRPr/>
          </a:p>
        </p:txBody>
      </p:sp>
      <p:sp>
        <p:nvSpPr>
          <p:cNvPr id="4" name="Text Placeholder 3"/>
          <p:cNvSpPr>
            <a:spLocks noGrp="1"/>
          </p:cNvSpPr>
          <p:nvPr>
            <p:ph type="body" sz="half" idx="2"/>
          </p:nvPr>
        </p:nvSpPr>
        <p:spPr>
          <a:xfrm>
            <a:off x="457199" y="2057400"/>
            <a:ext cx="3566160" cy="3657601"/>
          </a:xfrm>
        </p:spPr>
        <p:txBody>
          <a:bodyPr>
            <a:norm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161365" y="6124014"/>
            <a:ext cx="1752600" cy="365125"/>
          </a:xfrm>
        </p:spPr>
        <p:txBody>
          <a:bodyPr/>
          <a:lstStyle>
            <a:lvl1pPr algn="l">
              <a:defRPr/>
            </a:lvl1pPr>
          </a:lstStyle>
          <a:p>
            <a:fld id="{31D3F26E-8AF1-4B43-9DE6-E542E2F63323}" type="datetimeFigureOut">
              <a:rPr lang="en-US" smtClean="0"/>
              <a:t>10/20/16</a:t>
            </a:fld>
            <a:endParaRPr lang="en-US"/>
          </a:p>
        </p:txBody>
      </p:sp>
      <p:sp>
        <p:nvSpPr>
          <p:cNvPr id="6" name="Footer Placeholder 5"/>
          <p:cNvSpPr>
            <a:spLocks noGrp="1"/>
          </p:cNvSpPr>
          <p:nvPr>
            <p:ph type="ftr" sz="quarter" idx="11"/>
          </p:nvPr>
        </p:nvSpPr>
        <p:spPr>
          <a:xfrm>
            <a:off x="174812" y="6356350"/>
            <a:ext cx="3863788" cy="365125"/>
          </a:xfrm>
        </p:spPr>
        <p:txBody>
          <a:bodyPr/>
          <a:lstStyle/>
          <a:p>
            <a:endParaRPr lang="en-US"/>
          </a:p>
        </p:txBody>
      </p:sp>
      <p:sp>
        <p:nvSpPr>
          <p:cNvPr id="7" name="Slide Number Placeholder 6"/>
          <p:cNvSpPr>
            <a:spLocks noGrp="1"/>
          </p:cNvSpPr>
          <p:nvPr>
            <p:ph type="sldNum" sz="quarter" idx="12"/>
          </p:nvPr>
        </p:nvSpPr>
        <p:spPr/>
        <p:txBody>
          <a:bodyPr/>
          <a:lstStyle/>
          <a:p>
            <a:fld id="{606CEBEA-2408-0449-8E6C-FA4D31D505CE}" type="slidenum">
              <a:rPr lang="en-US" smtClean="0"/>
              <a:t>‹#›</a:t>
            </a:fld>
            <a:endParaRPr lang="en-US"/>
          </a:p>
        </p:txBody>
      </p:sp>
      <p:sp>
        <p:nvSpPr>
          <p:cNvPr id="10" name="Picture Placeholder 9"/>
          <p:cNvSpPr>
            <a:spLocks noGrp="1"/>
          </p:cNvSpPr>
          <p:nvPr>
            <p:ph type="pic" sz="quarter" idx="13"/>
          </p:nvPr>
        </p:nvSpPr>
        <p:spPr>
          <a:xfrm>
            <a:off x="4760258" y="990600"/>
            <a:ext cx="4096512" cy="5611813"/>
          </a:xfrm>
        </p:spPr>
        <p:txBody>
          <a:bodyPr/>
          <a:lstStyle>
            <a:lvl1pPr>
              <a:buNone/>
              <a:defRPr/>
            </a:lvl1pPr>
          </a:lstStyle>
          <a:p>
            <a:r>
              <a:rPr lang="en-US" smtClean="0"/>
              <a:t>Drag picture to placeholder or click icon to add</a:t>
            </a: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8" name="Rectangle 7"/>
          <p:cNvSpPr/>
          <p:nvPr/>
        </p:nvSpPr>
        <p:spPr>
          <a:xfrm>
            <a:off x="7216775" y="268288"/>
            <a:ext cx="1639457" cy="36393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8788" y="4267200"/>
            <a:ext cx="6477000" cy="566738"/>
          </a:xfrm>
        </p:spPr>
        <p:txBody>
          <a:bodyPr anchor="b"/>
          <a:lstStyle>
            <a:lvl1pPr algn="l">
              <a:defRPr sz="2800" b="0"/>
            </a:lvl1pPr>
          </a:lstStyle>
          <a:p>
            <a:r>
              <a:rPr lang="en-US" smtClean="0"/>
              <a:t>Click to edit Master title style</a:t>
            </a:r>
            <a:endParaRPr/>
          </a:p>
        </p:txBody>
      </p:sp>
      <p:sp>
        <p:nvSpPr>
          <p:cNvPr id="3" name="Picture Placeholder 2"/>
          <p:cNvSpPr>
            <a:spLocks noGrp="1"/>
          </p:cNvSpPr>
          <p:nvPr>
            <p:ph type="pic" idx="1"/>
          </p:nvPr>
        </p:nvSpPr>
        <p:spPr>
          <a:xfrm>
            <a:off x="269874" y="268288"/>
            <a:ext cx="6858000" cy="363931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58788" y="4840941"/>
            <a:ext cx="6475412" cy="1304271"/>
          </a:xfrm>
        </p:spPr>
        <p:txBody>
          <a:bodyPr>
            <a:normAutofit/>
          </a:bodyPr>
          <a:lstStyle>
            <a:lvl1pPr marL="0" indent="0">
              <a:spcBef>
                <a:spcPts val="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D3F26E-8AF1-4B43-9DE6-E542E2F63323}" type="datetimeFigureOut">
              <a:rPr lang="en-US" smtClean="0"/>
              <a:t>10/20/16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6CEBEA-2408-0449-8E6C-FA4D31D505CE}"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4 Pictures with Caption">
    <p:spTree>
      <p:nvGrpSpPr>
        <p:cNvPr id="1" name=""/>
        <p:cNvGrpSpPr/>
        <p:nvPr/>
      </p:nvGrpSpPr>
      <p:grpSpPr>
        <a:xfrm>
          <a:off x="0" y="0"/>
          <a:ext cx="0" cy="0"/>
          <a:chOff x="0" y="0"/>
          <a:chExt cx="0" cy="0"/>
        </a:xfrm>
      </p:grpSpPr>
      <p:sp>
        <p:nvSpPr>
          <p:cNvPr id="8" name="Rectangle 7"/>
          <p:cNvSpPr/>
          <p:nvPr/>
        </p:nvSpPr>
        <p:spPr>
          <a:xfrm>
            <a:off x="8135471" y="268288"/>
            <a:ext cx="720761" cy="36393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8788" y="4267200"/>
            <a:ext cx="6477000" cy="566738"/>
          </a:xfrm>
        </p:spPr>
        <p:txBody>
          <a:bodyPr anchor="b"/>
          <a:lstStyle>
            <a:lvl1pPr algn="l">
              <a:defRPr sz="2800" b="0"/>
            </a:lvl1pPr>
          </a:lstStyle>
          <a:p>
            <a:r>
              <a:rPr lang="en-US" smtClean="0"/>
              <a:t>Click to edit Master title style</a:t>
            </a:r>
            <a:endParaRPr/>
          </a:p>
        </p:txBody>
      </p:sp>
      <p:sp>
        <p:nvSpPr>
          <p:cNvPr id="3" name="Picture Placeholder 2"/>
          <p:cNvSpPr>
            <a:spLocks noGrp="1"/>
          </p:cNvSpPr>
          <p:nvPr>
            <p:ph type="pic" idx="1"/>
          </p:nvPr>
        </p:nvSpPr>
        <p:spPr>
          <a:xfrm>
            <a:off x="269874" y="268288"/>
            <a:ext cx="3006726" cy="363931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58788" y="4840941"/>
            <a:ext cx="6475412" cy="1304271"/>
          </a:xfrm>
        </p:spPr>
        <p:txBody>
          <a:bodyPr>
            <a:normAutofit/>
          </a:bodyPr>
          <a:lstStyle>
            <a:lvl1pPr marL="0" indent="0">
              <a:spcBef>
                <a:spcPts val="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D3F26E-8AF1-4B43-9DE6-E542E2F63323}" type="datetimeFigureOut">
              <a:rPr lang="en-US" smtClean="0"/>
              <a:t>10/20/16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6CEBEA-2408-0449-8E6C-FA4D31D505CE}" type="slidenum">
              <a:rPr lang="en-US" smtClean="0"/>
              <a:t>‹#›</a:t>
            </a:fld>
            <a:endParaRPr lang="en-US"/>
          </a:p>
        </p:txBody>
      </p:sp>
      <p:sp>
        <p:nvSpPr>
          <p:cNvPr id="10" name="Picture Placeholder 2"/>
          <p:cNvSpPr>
            <a:spLocks noGrp="1"/>
          </p:cNvSpPr>
          <p:nvPr>
            <p:ph type="pic" idx="13"/>
          </p:nvPr>
        </p:nvSpPr>
        <p:spPr>
          <a:xfrm>
            <a:off x="3352800" y="268288"/>
            <a:ext cx="4701988" cy="17756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1" name="Picture Placeholder 2"/>
          <p:cNvSpPr>
            <a:spLocks noGrp="1"/>
          </p:cNvSpPr>
          <p:nvPr>
            <p:ph type="pic" idx="14"/>
          </p:nvPr>
        </p:nvSpPr>
        <p:spPr>
          <a:xfrm>
            <a:off x="3352800" y="2131935"/>
            <a:ext cx="2304288" cy="17756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2" name="Picture Placeholder 2"/>
          <p:cNvSpPr>
            <a:spLocks noGrp="1"/>
          </p:cNvSpPr>
          <p:nvPr>
            <p:ph type="pic" idx="15"/>
          </p:nvPr>
        </p:nvSpPr>
        <p:spPr>
          <a:xfrm>
            <a:off x="5750500" y="2131935"/>
            <a:ext cx="2304288" cy="17756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7212106" y="268288"/>
            <a:ext cx="1645920"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31D3F26E-8AF1-4B43-9DE6-E542E2F63323}" type="datetimeFigureOut">
              <a:rPr lang="en-US" smtClean="0"/>
              <a:t>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6CEBEA-2408-0449-8E6C-FA4D31D505CE}"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D3F26E-8AF1-4B43-9DE6-E542E2F63323}" type="datetimeFigureOut">
              <a:rPr lang="en-US" smtClean="0"/>
              <a:t>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6CEBEA-2408-0449-8E6C-FA4D31D505CE}" type="slidenum">
              <a:rPr lang="en-US" smtClean="0"/>
              <a:t>‹#›</a:t>
            </a:fld>
            <a:endParaRPr lang="en-US"/>
          </a:p>
        </p:txBody>
      </p:sp>
    </p:spTree>
    <p:extLst>
      <p:ext uri="{BB962C8B-B14F-4D97-AF65-F5344CB8AC3E}">
        <p14:creationId xmlns:p14="http://schemas.microsoft.com/office/powerpoint/2010/main" val="36586129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8148918" y="268288"/>
            <a:ext cx="718073" cy="566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543799" y="1035424"/>
            <a:ext cx="1322295" cy="5090739"/>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457200" y="1035424"/>
            <a:ext cx="6019800" cy="5109789"/>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31D3F26E-8AF1-4B43-9DE6-E542E2F63323}" type="datetimeFigureOut">
              <a:rPr lang="en-US" smtClean="0"/>
              <a:t>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6CEBEA-2408-0449-8E6C-FA4D31D505CE}"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D3F26E-8AF1-4B43-9DE6-E542E2F63323}" type="datetimeFigureOut">
              <a:rPr lang="en-US" smtClean="0"/>
              <a:t>10/20/16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6CEBEA-2408-0449-8E6C-FA4D31D505CE}" type="slidenum">
              <a:rPr lang="en-US" smtClean="0"/>
              <a:t>‹#›</a:t>
            </a:fld>
            <a:endParaRPr lang="en-US"/>
          </a:p>
        </p:txBody>
      </p:sp>
    </p:spTree>
    <p:extLst>
      <p:ext uri="{BB962C8B-B14F-4D97-AF65-F5344CB8AC3E}">
        <p14:creationId xmlns:p14="http://schemas.microsoft.com/office/powerpoint/2010/main" val="860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D3F26E-8AF1-4B43-9DE6-E542E2F63323}" type="datetimeFigureOut">
              <a:rPr lang="en-US" smtClean="0"/>
              <a:t>10/20/16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06CEBEA-2408-0449-8E6C-FA4D31D505CE}" type="slidenum">
              <a:rPr lang="en-US" smtClean="0"/>
              <a:t>‹#›</a:t>
            </a:fld>
            <a:endParaRPr lang="en-US"/>
          </a:p>
        </p:txBody>
      </p:sp>
    </p:spTree>
    <p:extLst>
      <p:ext uri="{BB962C8B-B14F-4D97-AF65-F5344CB8AC3E}">
        <p14:creationId xmlns:p14="http://schemas.microsoft.com/office/powerpoint/2010/main" val="589728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D3F26E-8AF1-4B43-9DE6-E542E2F63323}" type="datetimeFigureOut">
              <a:rPr lang="en-US" smtClean="0"/>
              <a:t>10/20/16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06CEBEA-2408-0449-8E6C-FA4D31D505CE}" type="slidenum">
              <a:rPr lang="en-US" smtClean="0"/>
              <a:t>‹#›</a:t>
            </a:fld>
            <a:endParaRPr lang="en-US"/>
          </a:p>
        </p:txBody>
      </p:sp>
    </p:spTree>
    <p:extLst>
      <p:ext uri="{BB962C8B-B14F-4D97-AF65-F5344CB8AC3E}">
        <p14:creationId xmlns:p14="http://schemas.microsoft.com/office/powerpoint/2010/main" val="2367161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D3F26E-8AF1-4B43-9DE6-E542E2F63323}" type="datetimeFigureOut">
              <a:rPr lang="en-US" smtClean="0"/>
              <a:t>10/20/16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06CEBEA-2408-0449-8E6C-FA4D31D505CE}" type="slidenum">
              <a:rPr lang="en-US" smtClean="0"/>
              <a:t>‹#›</a:t>
            </a:fld>
            <a:endParaRPr lang="en-US"/>
          </a:p>
        </p:txBody>
      </p:sp>
    </p:spTree>
    <p:extLst>
      <p:ext uri="{BB962C8B-B14F-4D97-AF65-F5344CB8AC3E}">
        <p14:creationId xmlns:p14="http://schemas.microsoft.com/office/powerpoint/2010/main" val="782393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D3F26E-8AF1-4B43-9DE6-E542E2F63323}" type="datetimeFigureOut">
              <a:rPr lang="en-US" smtClean="0"/>
              <a:t>10/20/16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6CEBEA-2408-0449-8E6C-FA4D31D505CE}" type="slidenum">
              <a:rPr lang="en-US" smtClean="0"/>
              <a:t>‹#›</a:t>
            </a:fld>
            <a:endParaRPr lang="en-US"/>
          </a:p>
        </p:txBody>
      </p:sp>
    </p:spTree>
    <p:extLst>
      <p:ext uri="{BB962C8B-B14F-4D97-AF65-F5344CB8AC3E}">
        <p14:creationId xmlns:p14="http://schemas.microsoft.com/office/powerpoint/2010/main" val="1449274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D3F26E-8AF1-4B43-9DE6-E542E2F63323}" type="datetimeFigureOut">
              <a:rPr lang="en-US" smtClean="0"/>
              <a:t>10/20/16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6CEBEA-2408-0449-8E6C-FA4D31D505CE}" type="slidenum">
              <a:rPr lang="en-US" smtClean="0"/>
              <a:t>‹#›</a:t>
            </a:fld>
            <a:endParaRPr lang="en-US"/>
          </a:p>
        </p:txBody>
      </p:sp>
    </p:spTree>
    <p:extLst>
      <p:ext uri="{BB962C8B-B14F-4D97-AF65-F5344CB8AC3E}">
        <p14:creationId xmlns:p14="http://schemas.microsoft.com/office/powerpoint/2010/main" val="96499174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20" Type="http://schemas.openxmlformats.org/officeDocument/2006/relationships/theme" Target="../theme/theme2.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slideLayout" Target="../slideLayouts/slideLayout25.xml"/><Relationship Id="rId15" Type="http://schemas.openxmlformats.org/officeDocument/2006/relationships/slideLayout" Target="../slideLayouts/slideLayout26.xml"/><Relationship Id="rId16" Type="http://schemas.openxmlformats.org/officeDocument/2006/relationships/slideLayout" Target="../slideLayouts/slideLayout27.xml"/><Relationship Id="rId17" Type="http://schemas.openxmlformats.org/officeDocument/2006/relationships/slideLayout" Target="../slideLayouts/slideLayout28.xml"/><Relationship Id="rId18" Type="http://schemas.openxmlformats.org/officeDocument/2006/relationships/slideLayout" Target="../slideLayouts/slideLayout29.xml"/><Relationship Id="rId19" Type="http://schemas.openxmlformats.org/officeDocument/2006/relationships/slideLayout" Target="../slideLayouts/slideLayout30.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2000">
              <a:schemeClr val="accent5">
                <a:lumMod val="60000"/>
                <a:lumOff val="40000"/>
              </a:schemeClr>
            </a:gs>
            <a:gs pos="100000">
              <a:srgbClr val="FFFFFF"/>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D3F26E-8AF1-4B43-9DE6-E542E2F63323}" type="datetimeFigureOut">
              <a:rPr lang="en-US" smtClean="0"/>
              <a:t>10/20/16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6CEBEA-2408-0449-8E6C-FA4D31D505CE}" type="slidenum">
              <a:rPr lang="en-US" smtClean="0"/>
              <a:t>‹#›</a:t>
            </a:fld>
            <a:endParaRPr lang="en-US"/>
          </a:p>
        </p:txBody>
      </p:sp>
    </p:spTree>
    <p:extLst>
      <p:ext uri="{BB962C8B-B14F-4D97-AF65-F5344CB8AC3E}">
        <p14:creationId xmlns:p14="http://schemas.microsoft.com/office/powerpoint/2010/main" val="7900455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199" y="914400"/>
            <a:ext cx="6508377" cy="1143000"/>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457199" y="2209800"/>
            <a:ext cx="6508377" cy="39163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7198659" y="6356350"/>
            <a:ext cx="1752600" cy="365125"/>
          </a:xfrm>
          <a:prstGeom prst="rect">
            <a:avLst/>
          </a:prstGeom>
        </p:spPr>
        <p:txBody>
          <a:bodyPr vert="horz" lIns="91440" tIns="45720" rIns="91440" bIns="45720" rtlCol="0" anchor="ctr"/>
          <a:lstStyle>
            <a:lvl1pPr algn="r">
              <a:defRPr sz="1100" b="1">
                <a:solidFill>
                  <a:schemeClr val="tx2">
                    <a:lumMod val="60000"/>
                    <a:lumOff val="40000"/>
                  </a:schemeClr>
                </a:solidFill>
              </a:defRPr>
            </a:lvl1pPr>
          </a:lstStyle>
          <a:p>
            <a:fld id="{31D3F26E-8AF1-4B43-9DE6-E542E2F63323}" type="datetimeFigureOut">
              <a:rPr lang="en-US" smtClean="0"/>
              <a:t>10/20/16</a:t>
            </a:fld>
            <a:endParaRPr lang="en-US"/>
          </a:p>
        </p:txBody>
      </p:sp>
      <p:sp>
        <p:nvSpPr>
          <p:cNvPr id="5" name="Footer Placeholder 4"/>
          <p:cNvSpPr>
            <a:spLocks noGrp="1"/>
          </p:cNvSpPr>
          <p:nvPr>
            <p:ph type="ftr" sz="quarter" idx="3"/>
          </p:nvPr>
        </p:nvSpPr>
        <p:spPr>
          <a:xfrm>
            <a:off x="174812" y="6356350"/>
            <a:ext cx="6007100" cy="365125"/>
          </a:xfrm>
          <a:prstGeom prst="rect">
            <a:avLst/>
          </a:prstGeom>
        </p:spPr>
        <p:txBody>
          <a:bodyPr vert="horz" lIns="91440" tIns="45720" rIns="91440" bIns="45720" rtlCol="0" anchor="ctr"/>
          <a:lstStyle>
            <a:lvl1pPr algn="l">
              <a:defRPr sz="1100" b="1">
                <a:solidFill>
                  <a:schemeClr val="tx2">
                    <a:lumMod val="60000"/>
                    <a:lumOff val="40000"/>
                  </a:schemeClr>
                </a:solidFill>
              </a:defRPr>
            </a:lvl1pPr>
          </a:lstStyle>
          <a:p>
            <a:endParaRPr lang="en-US"/>
          </a:p>
        </p:txBody>
      </p:sp>
      <p:sp>
        <p:nvSpPr>
          <p:cNvPr id="6" name="Slide Number Placeholder 5"/>
          <p:cNvSpPr>
            <a:spLocks noGrp="1"/>
          </p:cNvSpPr>
          <p:nvPr>
            <p:ph type="sldNum" sz="quarter" idx="4"/>
          </p:nvPr>
        </p:nvSpPr>
        <p:spPr>
          <a:xfrm>
            <a:off x="8256494" y="361016"/>
            <a:ext cx="506506" cy="365125"/>
          </a:xfrm>
          <a:prstGeom prst="rect">
            <a:avLst/>
          </a:prstGeom>
        </p:spPr>
        <p:txBody>
          <a:bodyPr vert="horz" lIns="91440" tIns="45720" rIns="91440" bIns="45720" rtlCol="0" anchor="ctr"/>
          <a:lstStyle>
            <a:lvl1pPr algn="r">
              <a:defRPr sz="2200" b="1">
                <a:solidFill>
                  <a:schemeClr val="bg1"/>
                </a:solidFill>
              </a:defRPr>
            </a:lvl1pPr>
          </a:lstStyle>
          <a:p>
            <a:fld id="{606CEBEA-2408-0449-8E6C-FA4D31D505CE}"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txStyles>
    <p:titleStyle>
      <a:lvl1pPr algn="l" defTabSz="914400" rtl="0" eaLnBrk="1" latinLnBrk="0" hangingPunct="1">
        <a:spcBef>
          <a:spcPct val="0"/>
        </a:spcBef>
        <a:buNone/>
        <a:defRPr sz="3600" kern="1200">
          <a:solidFill>
            <a:schemeClr val="accent1"/>
          </a:solidFill>
          <a:latin typeface="+mj-lt"/>
          <a:ea typeface="+mj-ea"/>
          <a:cs typeface="+mj-cs"/>
        </a:defRPr>
      </a:lvl1pPr>
    </p:titleStyle>
    <p:bodyStyle>
      <a:lvl1pPr marL="228600" indent="-228600" algn="l" defTabSz="914400" rtl="0" eaLnBrk="1" latinLnBrk="0" hangingPunct="1">
        <a:spcBef>
          <a:spcPts val="1800"/>
        </a:spcBef>
        <a:buClr>
          <a:schemeClr val="accent1"/>
        </a:buClr>
        <a:buSzPct val="100000"/>
        <a:buFont typeface="Wingdings 2" pitchFamily="18" charset="2"/>
        <a:buChar char="¡"/>
        <a:defRPr sz="2000" kern="1200">
          <a:solidFill>
            <a:schemeClr val="tx2"/>
          </a:solidFill>
          <a:latin typeface="+mn-lt"/>
          <a:ea typeface="+mn-ea"/>
          <a:cs typeface="+mn-cs"/>
        </a:defRPr>
      </a:lvl1pPr>
      <a:lvl2pPr marL="457200" indent="-228600" algn="l" defTabSz="914400"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mn-lt"/>
          <a:ea typeface="+mn-ea"/>
          <a:cs typeface="+mn-cs"/>
        </a:defRPr>
      </a:lvl2pPr>
      <a:lvl3pPr marL="685800" indent="-228600" algn="l" defTabSz="914400" rtl="0" eaLnBrk="1" latinLnBrk="0" hangingPunct="1">
        <a:spcBef>
          <a:spcPts val="600"/>
        </a:spcBef>
        <a:buClr>
          <a:schemeClr val="accent1"/>
        </a:buClr>
        <a:buSzPct val="100000"/>
        <a:buFont typeface="Wingdings 2" pitchFamily="18" charset="2"/>
        <a:buChar char="¡"/>
        <a:defRPr sz="1800" kern="1200">
          <a:solidFill>
            <a:schemeClr val="tx2"/>
          </a:solidFill>
          <a:latin typeface="+mn-lt"/>
          <a:ea typeface="+mn-ea"/>
          <a:cs typeface="+mn-cs"/>
        </a:defRPr>
      </a:lvl3pPr>
      <a:lvl4pPr marL="914400" indent="-228600" algn="l" defTabSz="914400"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mn-lt"/>
          <a:ea typeface="+mn-ea"/>
          <a:cs typeface="+mn-cs"/>
        </a:defRPr>
      </a:lvl4pPr>
      <a:lvl5pPr marL="1143000" indent="-228600" algn="l" defTabSz="914400" rtl="0" eaLnBrk="1" latinLnBrk="0" hangingPunct="1">
        <a:spcBef>
          <a:spcPts val="600"/>
        </a:spcBef>
        <a:buClr>
          <a:schemeClr val="accent1"/>
        </a:buClr>
        <a:buSzPct val="100000"/>
        <a:buFont typeface="Wingdings 2" pitchFamily="18" charset="2"/>
        <a:buChar char="¡"/>
        <a:defRPr sz="1800" kern="1200">
          <a:solidFill>
            <a:schemeClr val="tx2"/>
          </a:solidFill>
          <a:latin typeface="+mn-lt"/>
          <a:ea typeface="+mn-ea"/>
          <a:cs typeface="+mn-cs"/>
        </a:defRPr>
      </a:lvl5pPr>
      <a:lvl6pPr marL="1377950"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6pPr>
      <a:lvl7pPr marL="1603375" indent="-228600" algn="l" defTabSz="914400" rtl="0" eaLnBrk="1" latinLnBrk="0" hangingPunct="1">
        <a:spcBef>
          <a:spcPct val="20000"/>
        </a:spcBef>
        <a:buClr>
          <a:schemeClr val="accent1"/>
        </a:buClr>
        <a:buFont typeface="Wingdings 2" pitchFamily="18" charset="2"/>
        <a:buChar char=""/>
        <a:defRPr lang="en-US" sz="1800" kern="1200" dirty="0" smtClean="0">
          <a:solidFill>
            <a:schemeClr val="tx2"/>
          </a:solidFill>
          <a:latin typeface="+mn-lt"/>
          <a:ea typeface="+mn-ea"/>
          <a:cs typeface="+mn-cs"/>
        </a:defRPr>
      </a:lvl7pPr>
      <a:lvl8pPr marL="1830388"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8pPr>
      <a:lvl9pPr marL="2057400" indent="-228600" algn="l" defTabSz="914400" rtl="0" eaLnBrk="1" latinLnBrk="0" hangingPunct="1">
        <a:spcBef>
          <a:spcPct val="20000"/>
        </a:spcBef>
        <a:buClr>
          <a:schemeClr val="accent1"/>
        </a:buClr>
        <a:buFont typeface="Wingdings 2" pitchFamily="18" charset="2"/>
        <a:buChar char=""/>
        <a:defRPr lang="en-US" sz="1800" kern="1200" dirty="0">
          <a:solidFill>
            <a:schemeClr val="tx2"/>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jpg"/><Relationship Id="rId5" Type="http://schemas.openxmlformats.org/officeDocument/2006/relationships/image" Target="../media/image22.jpg"/><Relationship Id="rId1" Type="http://schemas.openxmlformats.org/officeDocument/2006/relationships/slideLayout" Target="../slideLayouts/slideLayout24.xml"/><Relationship Id="rId2" Type="http://schemas.openxmlformats.org/officeDocument/2006/relationships/image" Target="../media/image1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24.jpg"/><Relationship Id="rId3" Type="http://schemas.openxmlformats.org/officeDocument/2006/relationships/image" Target="../media/image2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jpg"/><Relationship Id="rId1" Type="http://schemas.openxmlformats.org/officeDocument/2006/relationships/slideLayout" Target="../slideLayouts/slideLayout13.xml"/><Relationship Id="rId2"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hyperlink" Target="mailto:keg005@uark.edu" TargetMode="External"/><Relationship Id="rId4" Type="http://schemas.openxmlformats.org/officeDocument/2006/relationships/image" Target="../media/image29.jpeg"/><Relationship Id="rId1" Type="http://schemas.openxmlformats.org/officeDocument/2006/relationships/slideLayout" Target="../slideLayouts/slideLayout23.xml"/><Relationship Id="rId2"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1" Type="http://schemas.openxmlformats.org/officeDocument/2006/relationships/slideLayout" Target="../slideLayouts/slideLayout23.xml"/><Relationship Id="rId2"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8.tiff"/><Relationship Id="rId4" Type="http://schemas.openxmlformats.org/officeDocument/2006/relationships/image" Target="../media/image9.tiff"/><Relationship Id="rId5" Type="http://schemas.openxmlformats.org/officeDocument/2006/relationships/image" Target="../media/image10.tiff"/><Relationship Id="rId6" Type="http://schemas.openxmlformats.org/officeDocument/2006/relationships/image" Target="../media/image11.tiff"/><Relationship Id="rId7" Type="http://schemas.openxmlformats.org/officeDocument/2006/relationships/image" Target="../media/image12.tiff"/><Relationship Id="rId1" Type="http://schemas.openxmlformats.org/officeDocument/2006/relationships/slideLayout" Target="../slideLayouts/slideLayout23.xml"/><Relationship Id="rId2" Type="http://schemas.openxmlformats.org/officeDocument/2006/relationships/image" Target="../media/image7.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3.tiff"/><Relationship Id="rId3" Type="http://schemas.openxmlformats.org/officeDocument/2006/relationships/image" Target="../media/image14.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tiff"/><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17.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30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95841" y="2130425"/>
            <a:ext cx="8680396" cy="1470025"/>
          </a:xfrm>
        </p:spPr>
        <p:txBody>
          <a:bodyPr>
            <a:normAutofit/>
          </a:bodyPr>
          <a:lstStyle/>
          <a:p>
            <a:r>
              <a:rPr lang="en-US" b="1" dirty="0" smtClean="0"/>
              <a:t>Wholesome and Healthy at the Farmers’ Market</a:t>
            </a:r>
            <a:endParaRPr lang="en-US" b="1" dirty="0"/>
          </a:p>
        </p:txBody>
      </p:sp>
      <p:sp>
        <p:nvSpPr>
          <p:cNvPr id="3" name="Subtitle 2"/>
          <p:cNvSpPr>
            <a:spLocks noGrp="1"/>
          </p:cNvSpPr>
          <p:nvPr>
            <p:ph type="subTitle" idx="1"/>
          </p:nvPr>
        </p:nvSpPr>
        <p:spPr>
          <a:xfrm>
            <a:off x="295841" y="3886199"/>
            <a:ext cx="8565937" cy="2252133"/>
          </a:xfrm>
        </p:spPr>
        <p:txBody>
          <a:bodyPr>
            <a:normAutofit fontScale="85000" lnSpcReduction="20000"/>
          </a:bodyPr>
          <a:lstStyle/>
          <a:p>
            <a:r>
              <a:rPr lang="en-US" dirty="0" smtClean="0">
                <a:solidFill>
                  <a:srgbClr val="000000"/>
                </a:solidFill>
              </a:rPr>
              <a:t>Dr. Kristen Gibson</a:t>
            </a:r>
          </a:p>
          <a:p>
            <a:r>
              <a:rPr lang="en-US" dirty="0" smtClean="0">
                <a:solidFill>
                  <a:srgbClr val="000000"/>
                </a:solidFill>
              </a:rPr>
              <a:t>Assistant Professor, Food Science</a:t>
            </a:r>
          </a:p>
          <a:p>
            <a:r>
              <a:rPr lang="en-US" dirty="0" smtClean="0">
                <a:solidFill>
                  <a:srgbClr val="000000"/>
                </a:solidFill>
              </a:rPr>
              <a:t>University of Arkansas</a:t>
            </a:r>
          </a:p>
          <a:p>
            <a:endParaRPr lang="en-US" dirty="0" smtClean="0">
              <a:solidFill>
                <a:srgbClr val="000000"/>
              </a:solidFill>
            </a:endParaRPr>
          </a:p>
          <a:p>
            <a:r>
              <a:rPr lang="en-US" dirty="0" smtClean="0">
                <a:solidFill>
                  <a:srgbClr val="000000"/>
                </a:solidFill>
              </a:rPr>
              <a:t>Food Distribution Research Society 2016 Conference</a:t>
            </a:r>
          </a:p>
        </p:txBody>
      </p:sp>
    </p:spTree>
    <p:extLst>
      <p:ext uri="{BB962C8B-B14F-4D97-AF65-F5344CB8AC3E}">
        <p14:creationId xmlns:p14="http://schemas.microsoft.com/office/powerpoint/2010/main" val="259825147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ChangeAspect="1"/>
          </p:cNvGrpSpPr>
          <p:nvPr/>
        </p:nvGrpSpPr>
        <p:grpSpPr>
          <a:xfrm>
            <a:off x="297876" y="2060241"/>
            <a:ext cx="4219757" cy="3317967"/>
            <a:chOff x="297876" y="617690"/>
            <a:chExt cx="4850034" cy="3813550"/>
          </a:xfrm>
        </p:grpSpPr>
        <p:pic>
          <p:nvPicPr>
            <p:cNvPr id="2" name="Picture 1" descr="Wash Me Card Front Sid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876" y="617690"/>
              <a:ext cx="3429000" cy="2057400"/>
            </a:xfrm>
            <a:prstGeom prst="rect">
              <a:avLst/>
            </a:prstGeom>
            <a:ln>
              <a:solidFill>
                <a:schemeClr val="tx1"/>
              </a:solidFill>
            </a:ln>
          </p:spPr>
        </p:pic>
        <p:pic>
          <p:nvPicPr>
            <p:cNvPr id="3" name="Picture 2" descr="Wash Me Card Back Sid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8910" y="2373840"/>
              <a:ext cx="3429000" cy="2057400"/>
            </a:xfrm>
            <a:prstGeom prst="rect">
              <a:avLst/>
            </a:prstGeom>
            <a:ln>
              <a:solidFill>
                <a:srgbClr val="000000"/>
              </a:solidFill>
            </a:ln>
          </p:spPr>
        </p:pic>
      </p:grpSp>
      <p:pic>
        <p:nvPicPr>
          <p:cNvPr id="5" name="Picture 4" descr="banner_2x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1267" y="243837"/>
            <a:ext cx="4703300" cy="244618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2502" y="3167341"/>
            <a:ext cx="4180655" cy="3251621"/>
          </a:xfrm>
          <a:prstGeom prst="rect">
            <a:avLst/>
          </a:prstGeom>
        </p:spPr>
      </p:pic>
    </p:spTree>
    <p:extLst>
      <p:ext uri="{BB962C8B-B14F-4D97-AF65-F5344CB8AC3E}">
        <p14:creationId xmlns:p14="http://schemas.microsoft.com/office/powerpoint/2010/main" val="36230421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914400"/>
            <a:ext cx="6691818" cy="1143000"/>
          </a:xfrm>
        </p:spPr>
        <p:txBody>
          <a:bodyPr/>
          <a:lstStyle/>
          <a:p>
            <a:r>
              <a:rPr lang="en-US" dirty="0" smtClean="0"/>
              <a:t>WHFM kit: Input and Beta Test</a:t>
            </a:r>
            <a:endParaRPr lang="en-US" dirty="0"/>
          </a:p>
        </p:txBody>
      </p:sp>
      <p:sp>
        <p:nvSpPr>
          <p:cNvPr id="3" name="Content Placeholder 2"/>
          <p:cNvSpPr>
            <a:spLocks noGrp="1"/>
          </p:cNvSpPr>
          <p:nvPr>
            <p:ph idx="1"/>
          </p:nvPr>
        </p:nvSpPr>
        <p:spPr>
          <a:xfrm>
            <a:off x="457199" y="2209800"/>
            <a:ext cx="6508377" cy="4250322"/>
          </a:xfrm>
        </p:spPr>
        <p:txBody>
          <a:bodyPr>
            <a:normAutofit/>
          </a:bodyPr>
          <a:lstStyle/>
          <a:p>
            <a:r>
              <a:rPr lang="en-US" sz="2800" dirty="0" smtClean="0"/>
              <a:t>Farmers’ market manager meeting</a:t>
            </a:r>
          </a:p>
          <a:p>
            <a:pPr lvl="1"/>
            <a:r>
              <a:rPr lang="en-US" sz="2400" dirty="0" smtClean="0"/>
              <a:t>Mini “focus group” to get input on WHFM materials</a:t>
            </a:r>
          </a:p>
          <a:p>
            <a:pPr lvl="1"/>
            <a:r>
              <a:rPr lang="en-US" sz="2400" dirty="0" smtClean="0"/>
              <a:t>12 people representing 9 markets</a:t>
            </a:r>
          </a:p>
          <a:p>
            <a:r>
              <a:rPr lang="en-US" sz="2600" dirty="0" smtClean="0"/>
              <a:t>Beta Test</a:t>
            </a:r>
          </a:p>
          <a:p>
            <a:pPr lvl="1"/>
            <a:r>
              <a:rPr lang="en-US" sz="2400" dirty="0" smtClean="0"/>
              <a:t>Northwest Arkansas</a:t>
            </a:r>
          </a:p>
          <a:p>
            <a:pPr lvl="1"/>
            <a:r>
              <a:rPr lang="en-US" sz="2400" dirty="0" smtClean="0"/>
              <a:t>5 markets</a:t>
            </a:r>
          </a:p>
          <a:p>
            <a:pPr lvl="2"/>
            <a:r>
              <a:rPr lang="en-US" sz="2400" dirty="0" smtClean="0"/>
              <a:t>8 – 43 produce vendors</a:t>
            </a:r>
          </a:p>
          <a:p>
            <a:pPr lvl="2"/>
            <a:r>
              <a:rPr lang="en-US" sz="2400" dirty="0" smtClean="0"/>
              <a:t>300 to 7,000 customers</a:t>
            </a:r>
          </a:p>
          <a:p>
            <a:pPr lvl="1"/>
            <a:endParaRPr lang="en-US" sz="2400" dirty="0"/>
          </a:p>
        </p:txBody>
      </p:sp>
      <p:pic>
        <p:nvPicPr>
          <p:cNvPr id="4" name="Picture 3"/>
          <p:cNvPicPr>
            <a:picLocks noChangeAspect="1"/>
          </p:cNvPicPr>
          <p:nvPr/>
        </p:nvPicPr>
        <p:blipFill>
          <a:blip r:embed="rId3"/>
          <a:stretch>
            <a:fillRect/>
          </a:stretch>
        </p:blipFill>
        <p:spPr>
          <a:xfrm>
            <a:off x="6174893" y="3261422"/>
            <a:ext cx="2668724" cy="2978115"/>
          </a:xfrm>
          <a:prstGeom prst="rect">
            <a:avLst/>
          </a:prstGeom>
        </p:spPr>
      </p:pic>
    </p:spTree>
    <p:extLst>
      <p:ext uri="{BB962C8B-B14F-4D97-AF65-F5344CB8AC3E}">
        <p14:creationId xmlns:p14="http://schemas.microsoft.com/office/powerpoint/2010/main" val="6786345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42900"/>
            <a:ext cx="6508377" cy="1143000"/>
          </a:xfrm>
        </p:spPr>
        <p:txBody>
          <a:bodyPr/>
          <a:lstStyle/>
          <a:p>
            <a:r>
              <a:rPr lang="en-US" dirty="0" smtClean="0"/>
              <a:t>Beta Test: Summary</a:t>
            </a:r>
            <a:endParaRPr lang="en-US" dirty="0"/>
          </a:p>
        </p:txBody>
      </p:sp>
      <p:sp>
        <p:nvSpPr>
          <p:cNvPr id="3" name="Content Placeholder 2"/>
          <p:cNvSpPr>
            <a:spLocks noGrp="1"/>
          </p:cNvSpPr>
          <p:nvPr>
            <p:ph idx="1"/>
          </p:nvPr>
        </p:nvSpPr>
        <p:spPr>
          <a:xfrm>
            <a:off x="457199" y="1708043"/>
            <a:ext cx="7726544" cy="4579600"/>
          </a:xfrm>
        </p:spPr>
        <p:txBody>
          <a:bodyPr>
            <a:noAutofit/>
          </a:bodyPr>
          <a:lstStyle/>
          <a:p>
            <a:r>
              <a:rPr lang="en-US" sz="2800" dirty="0" smtClean="0"/>
              <a:t>Used follow up Dot Survey</a:t>
            </a:r>
          </a:p>
          <a:p>
            <a:pPr lvl="1"/>
            <a:r>
              <a:rPr lang="en-US" sz="2400" dirty="0" smtClean="0"/>
              <a:t>107 survey responses across 5 markets</a:t>
            </a:r>
          </a:p>
          <a:p>
            <a:pPr lvl="1"/>
            <a:r>
              <a:rPr lang="en-US" sz="2400" dirty="0" smtClean="0"/>
              <a:t>69% noticed the WHFM materials</a:t>
            </a:r>
            <a:endParaRPr lang="en-US" sz="2400" dirty="0"/>
          </a:p>
          <a:p>
            <a:r>
              <a:rPr lang="en-US" sz="2800" dirty="0" smtClean="0"/>
              <a:t>Food safety awareness?</a:t>
            </a:r>
          </a:p>
          <a:p>
            <a:pPr lvl="1"/>
            <a:r>
              <a:rPr lang="en-US" sz="2400" dirty="0" smtClean="0"/>
              <a:t>72% that noticed WHFM materials felt the learned something about food safety</a:t>
            </a:r>
          </a:p>
          <a:p>
            <a:r>
              <a:rPr lang="en-US" sz="2800" dirty="0" smtClean="0"/>
              <a:t>Feedback</a:t>
            </a:r>
          </a:p>
          <a:p>
            <a:pPr lvl="1"/>
            <a:r>
              <a:rPr lang="en-US" sz="2400" dirty="0" smtClean="0"/>
              <a:t>Traditional or electronic survey preferred</a:t>
            </a:r>
          </a:p>
          <a:p>
            <a:pPr lvl="1"/>
            <a:r>
              <a:rPr lang="en-US" sz="2400" dirty="0" smtClean="0"/>
              <a:t>Translate materials to Spanish</a:t>
            </a:r>
          </a:p>
          <a:p>
            <a:pPr marL="228600" lvl="1" indent="0">
              <a:buNone/>
            </a:pPr>
            <a:endParaRPr lang="en-US" sz="2400" dirty="0" smtClean="0"/>
          </a:p>
        </p:txBody>
      </p:sp>
    </p:spTree>
    <p:extLst>
      <p:ext uri="{BB962C8B-B14F-4D97-AF65-F5344CB8AC3E}">
        <p14:creationId xmlns:p14="http://schemas.microsoft.com/office/powerpoint/2010/main" val="10815029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876" y="313599"/>
            <a:ext cx="4577878" cy="343340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5407" y="752636"/>
            <a:ext cx="3890481" cy="5187310"/>
          </a:xfrm>
          <a:prstGeom prst="rect">
            <a:avLst/>
          </a:prstGeom>
        </p:spPr>
      </p:pic>
    </p:spTree>
    <p:extLst>
      <p:ext uri="{BB962C8B-B14F-4D97-AF65-F5344CB8AC3E}">
        <p14:creationId xmlns:p14="http://schemas.microsoft.com/office/powerpoint/2010/main" val="211979048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6264" y="1140155"/>
            <a:ext cx="8494830" cy="3794537"/>
          </a:xfrm>
        </p:spPr>
        <p:txBody>
          <a:bodyPr>
            <a:noAutofit/>
          </a:bodyPr>
          <a:lstStyle/>
          <a:p>
            <a:pPr algn="ctr"/>
            <a:r>
              <a:rPr lang="en-US" sz="2800" dirty="0" smtClean="0"/>
              <a:t>“</a:t>
            </a:r>
            <a:r>
              <a:rPr lang="en-US" sz="2800" dirty="0"/>
              <a:t>I felt the customers enjoyed receiving the bags and many of them took recipe cards and food safety sheets.  The farmers LOVED the </a:t>
            </a:r>
            <a:r>
              <a:rPr lang="en-US" sz="2800" dirty="0" smtClean="0"/>
              <a:t>‘Wash Me’ </a:t>
            </a:r>
            <a:r>
              <a:rPr lang="en-US" sz="2800" dirty="0"/>
              <a:t>cards.  They were so happy to have them and to see we wanted to educate consumers about their role and responsibility in food </a:t>
            </a:r>
            <a:r>
              <a:rPr lang="en-US" sz="2800" dirty="0" smtClean="0"/>
              <a:t>safety…[]…</a:t>
            </a:r>
            <a:r>
              <a:rPr lang="en-US" sz="2800" dirty="0"/>
              <a:t> </a:t>
            </a:r>
            <a:r>
              <a:rPr lang="en-US" sz="2800" dirty="0" smtClean="0"/>
              <a:t>Love </a:t>
            </a:r>
            <a:r>
              <a:rPr lang="en-US" sz="2800" dirty="0"/>
              <a:t>the program and really want to utilize it more.  Thanks!</a:t>
            </a:r>
            <a:r>
              <a:rPr lang="en-US" sz="2800" dirty="0" smtClean="0"/>
              <a:t>”</a:t>
            </a:r>
            <a:endParaRPr lang="en-US" sz="2800" b="1" dirty="0">
              <a:effectLst>
                <a:outerShdw blurRad="50800" dist="38100" dir="2700000" algn="tl" rotWithShape="0">
                  <a:prstClr val="black">
                    <a:alpha val="40000"/>
                  </a:prstClr>
                </a:outerShdw>
              </a:effectLst>
            </a:endParaRPr>
          </a:p>
        </p:txBody>
      </p:sp>
      <p:sp>
        <p:nvSpPr>
          <p:cNvPr id="4" name="TextBox 3"/>
          <p:cNvSpPr txBox="1"/>
          <p:nvPr/>
        </p:nvSpPr>
        <p:spPr>
          <a:xfrm>
            <a:off x="3534853" y="5169891"/>
            <a:ext cx="5336241" cy="369332"/>
          </a:xfrm>
          <a:prstGeom prst="rect">
            <a:avLst/>
          </a:prstGeom>
          <a:noFill/>
        </p:spPr>
        <p:txBody>
          <a:bodyPr wrap="none" rtlCol="0">
            <a:spAutoFit/>
          </a:bodyPr>
          <a:lstStyle/>
          <a:p>
            <a:r>
              <a:rPr lang="en-US" dirty="0" smtClean="0"/>
              <a:t>- Stacy Hester, Siloam Springs Market Manager</a:t>
            </a:r>
            <a:endParaRPr lang="en-US" dirty="0"/>
          </a:p>
        </p:txBody>
      </p:sp>
    </p:spTree>
    <p:extLst>
      <p:ext uri="{BB962C8B-B14F-4D97-AF65-F5344CB8AC3E}">
        <p14:creationId xmlns:p14="http://schemas.microsoft.com/office/powerpoint/2010/main" val="338636135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next for farmers’ market food safety?</a:t>
            </a:r>
            <a:endParaRPr lang="en-US" dirty="0"/>
          </a:p>
        </p:txBody>
      </p:sp>
      <p:sp>
        <p:nvSpPr>
          <p:cNvPr id="3" name="Content Placeholder 2"/>
          <p:cNvSpPr>
            <a:spLocks noGrp="1"/>
          </p:cNvSpPr>
          <p:nvPr>
            <p:ph idx="1"/>
          </p:nvPr>
        </p:nvSpPr>
        <p:spPr/>
        <p:txBody>
          <a:bodyPr>
            <a:normAutofit/>
          </a:bodyPr>
          <a:lstStyle/>
          <a:p>
            <a:r>
              <a:rPr lang="en-US" sz="3200" dirty="0" smtClean="0"/>
              <a:t>USDA-NIFA Food Safety Outreach Program</a:t>
            </a:r>
          </a:p>
          <a:p>
            <a:pPr lvl="1"/>
            <a:r>
              <a:rPr lang="en-US" sz="2800" dirty="0" smtClean="0"/>
              <a:t>Virginia, Georgia, North Caroline, Texas</a:t>
            </a:r>
          </a:p>
          <a:p>
            <a:pPr lvl="1"/>
            <a:r>
              <a:rPr lang="en-US" sz="2800" dirty="0" smtClean="0"/>
              <a:t>Farm-to-Table Food Safety kit for local food stakeholders</a:t>
            </a:r>
          </a:p>
          <a:p>
            <a:pPr lvl="1"/>
            <a:r>
              <a:rPr lang="en-US" sz="2800" dirty="0" smtClean="0"/>
              <a:t>10/2016 to 9/2018</a:t>
            </a:r>
            <a:endParaRPr lang="en-US" sz="2800" dirty="0"/>
          </a:p>
        </p:txBody>
      </p:sp>
    </p:spTree>
    <p:extLst>
      <p:ext uri="{BB962C8B-B14F-4D97-AF65-F5344CB8AC3E}">
        <p14:creationId xmlns:p14="http://schemas.microsoft.com/office/powerpoint/2010/main" val="297676802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725941" y="315693"/>
            <a:ext cx="2862051" cy="3803876"/>
          </a:xfrm>
          <a:prstGeom prst="rect">
            <a:avLst/>
          </a:prstGeom>
        </p:spPr>
      </p:pic>
      <p:grpSp>
        <p:nvGrpSpPr>
          <p:cNvPr id="7" name="Group 6"/>
          <p:cNvGrpSpPr/>
          <p:nvPr/>
        </p:nvGrpSpPr>
        <p:grpSpPr>
          <a:xfrm>
            <a:off x="909304" y="465140"/>
            <a:ext cx="3400437" cy="3209912"/>
            <a:chOff x="156776" y="559220"/>
            <a:chExt cx="3400437" cy="3209912"/>
          </a:xfrm>
        </p:grpSpPr>
        <p:pic>
          <p:nvPicPr>
            <p:cNvPr id="4" name="Picture 3"/>
            <p:cNvPicPr>
              <a:picLocks noChangeAspect="1"/>
            </p:cNvPicPr>
            <p:nvPr/>
          </p:nvPicPr>
          <p:blipFill>
            <a:blip r:embed="rId3"/>
            <a:stretch>
              <a:fillRect/>
            </a:stretch>
          </p:blipFill>
          <p:spPr>
            <a:xfrm>
              <a:off x="156776" y="1216312"/>
              <a:ext cx="3400436" cy="2552820"/>
            </a:xfrm>
            <a:prstGeom prst="rect">
              <a:avLst/>
            </a:prstGeom>
          </p:spPr>
        </p:pic>
        <p:pic>
          <p:nvPicPr>
            <p:cNvPr id="6" name="Picture 5" descr="Wide_Masthea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777" y="559220"/>
              <a:ext cx="3400436" cy="845251"/>
            </a:xfrm>
            <a:prstGeom prst="rect">
              <a:avLst/>
            </a:prstGeom>
          </p:spPr>
        </p:pic>
      </p:grpSp>
      <p:sp>
        <p:nvSpPr>
          <p:cNvPr id="9" name="Content Placeholder 8"/>
          <p:cNvSpPr>
            <a:spLocks noGrp="1"/>
          </p:cNvSpPr>
          <p:nvPr>
            <p:ph idx="1"/>
          </p:nvPr>
        </p:nvSpPr>
        <p:spPr>
          <a:xfrm>
            <a:off x="457199" y="4119569"/>
            <a:ext cx="8134163" cy="2528712"/>
          </a:xfrm>
        </p:spPr>
        <p:txBody>
          <a:bodyPr>
            <a:normAutofit lnSpcReduction="10000"/>
          </a:bodyPr>
          <a:lstStyle/>
          <a:p>
            <a:r>
              <a:rPr lang="en-US" dirty="0" smtClean="0"/>
              <a:t>Combining, optimizing, and validating materials that have been developed</a:t>
            </a:r>
          </a:p>
          <a:p>
            <a:r>
              <a:rPr lang="en-US" dirty="0" smtClean="0"/>
              <a:t>Make available through </a:t>
            </a:r>
            <a:r>
              <a:rPr lang="en-US" dirty="0" err="1" smtClean="0"/>
              <a:t>eXtension</a:t>
            </a:r>
            <a:r>
              <a:rPr lang="en-US" dirty="0" smtClean="0"/>
              <a:t>, state extension, and Farmers Market Coalition</a:t>
            </a:r>
          </a:p>
          <a:p>
            <a:r>
              <a:rPr lang="en-US" dirty="0" smtClean="0"/>
              <a:t>Creation of Farmers’ Market Food Safety Plan templates</a:t>
            </a:r>
          </a:p>
          <a:p>
            <a:r>
              <a:rPr lang="en-US" dirty="0" smtClean="0"/>
              <a:t>Expansion to other local food venues and markets…</a:t>
            </a:r>
            <a:endParaRPr lang="en-US" dirty="0"/>
          </a:p>
        </p:txBody>
      </p:sp>
    </p:spTree>
    <p:extLst>
      <p:ext uri="{BB962C8B-B14F-4D97-AF65-F5344CB8AC3E}">
        <p14:creationId xmlns:p14="http://schemas.microsoft.com/office/powerpoint/2010/main" val="287450240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sp>
        <p:nvSpPr>
          <p:cNvPr id="3" name="Content Placeholder 2"/>
          <p:cNvSpPr>
            <a:spLocks noGrp="1"/>
          </p:cNvSpPr>
          <p:nvPr>
            <p:ph idx="1"/>
          </p:nvPr>
        </p:nvSpPr>
        <p:spPr/>
        <p:txBody>
          <a:bodyPr>
            <a:normAutofit/>
          </a:bodyPr>
          <a:lstStyle/>
          <a:p>
            <a:r>
              <a:rPr lang="en-US" sz="2800" dirty="0" smtClean="0"/>
              <a:t>University of Arkansas Team</a:t>
            </a:r>
          </a:p>
          <a:p>
            <a:pPr lvl="1"/>
            <a:r>
              <a:rPr lang="en-US" sz="2400" dirty="0" smtClean="0"/>
              <a:t>Katie Wright</a:t>
            </a:r>
          </a:p>
          <a:p>
            <a:pPr lvl="1"/>
            <a:r>
              <a:rPr lang="en-US" sz="2400" dirty="0" smtClean="0"/>
              <a:t>Matthew Dean</a:t>
            </a:r>
          </a:p>
          <a:p>
            <a:r>
              <a:rPr lang="en-US" sz="2800" dirty="0" smtClean="0"/>
              <a:t>University of Houston Team</a:t>
            </a:r>
          </a:p>
          <a:p>
            <a:pPr lvl="1"/>
            <a:r>
              <a:rPr lang="en-US" sz="2400" dirty="0" smtClean="0"/>
              <a:t>Jay Neal</a:t>
            </a:r>
          </a:p>
          <a:p>
            <a:pPr lvl="1"/>
            <a:r>
              <a:rPr lang="en-US" sz="2400" dirty="0" err="1" smtClean="0"/>
              <a:t>Sujata</a:t>
            </a:r>
            <a:r>
              <a:rPr lang="en-US" sz="2400" dirty="0" smtClean="0"/>
              <a:t> </a:t>
            </a:r>
            <a:r>
              <a:rPr lang="en-US" sz="2400" dirty="0" err="1" smtClean="0"/>
              <a:t>Sirsat</a:t>
            </a:r>
            <a:endParaRPr lang="en-US" sz="2400" dirty="0" smtClean="0"/>
          </a:p>
          <a:p>
            <a:pPr lvl="1"/>
            <a:r>
              <a:rPr lang="en-US" sz="2400" dirty="0" smtClean="0"/>
              <a:t>Kristen Kirkwood, Hillary Norwood, Mary Goodman, Lydia </a:t>
            </a:r>
            <a:r>
              <a:rPr lang="en-US" sz="2400" dirty="0" err="1" smtClean="0"/>
              <a:t>Liou</a:t>
            </a:r>
            <a:r>
              <a:rPr lang="en-US" sz="2400" dirty="0" smtClean="0"/>
              <a:t>, Chandler Yu</a:t>
            </a:r>
          </a:p>
          <a:p>
            <a:pPr lvl="1"/>
            <a:endParaRPr lang="en-US" sz="2400" dirty="0"/>
          </a:p>
        </p:txBody>
      </p:sp>
      <p:pic>
        <p:nvPicPr>
          <p:cNvPr id="4" name="Picture 3"/>
          <p:cNvPicPr>
            <a:picLocks noChangeAspect="1"/>
          </p:cNvPicPr>
          <p:nvPr/>
        </p:nvPicPr>
        <p:blipFill>
          <a:blip r:embed="rId2"/>
          <a:stretch>
            <a:fillRect/>
          </a:stretch>
        </p:blipFill>
        <p:spPr>
          <a:xfrm>
            <a:off x="5887679" y="2351986"/>
            <a:ext cx="2155793" cy="2150623"/>
          </a:xfrm>
          <a:prstGeom prst="rect">
            <a:avLst/>
          </a:prstGeom>
        </p:spPr>
      </p:pic>
    </p:spTree>
    <p:extLst>
      <p:ext uri="{BB962C8B-B14F-4D97-AF65-F5344CB8AC3E}">
        <p14:creationId xmlns:p14="http://schemas.microsoft.com/office/powerpoint/2010/main" val="350400557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ChangeArrowheads="1"/>
          </p:cNvSpPr>
          <p:nvPr>
            <p:ph type="title"/>
          </p:nvPr>
        </p:nvSpPr>
        <p:spPr>
          <a:xfrm>
            <a:off x="685800" y="381000"/>
            <a:ext cx="7772400" cy="1143000"/>
          </a:xfrm>
        </p:spPr>
        <p:txBody>
          <a:bodyPr/>
          <a:lstStyle/>
          <a:p>
            <a:r>
              <a:rPr lang="en-US" sz="4400" dirty="0">
                <a:latin typeface="Calibri" charset="0"/>
              </a:rPr>
              <a:t>Questions?</a:t>
            </a:r>
          </a:p>
        </p:txBody>
      </p:sp>
      <p:sp>
        <p:nvSpPr>
          <p:cNvPr id="64514" name="Rectangle 5"/>
          <p:cNvSpPr>
            <a:spLocks noChangeArrowheads="1"/>
          </p:cNvSpPr>
          <p:nvPr/>
        </p:nvSpPr>
        <p:spPr bwMode="auto">
          <a:xfrm>
            <a:off x="685800" y="2096247"/>
            <a:ext cx="2476309"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dirty="0">
                <a:latin typeface="Calibri" charset="0"/>
              </a:rPr>
              <a:t>Contact:</a:t>
            </a:r>
          </a:p>
          <a:p>
            <a:endParaRPr lang="en-US" sz="2400" dirty="0">
              <a:latin typeface="Calibri" charset="0"/>
            </a:endParaRPr>
          </a:p>
          <a:p>
            <a:r>
              <a:rPr lang="en-US" sz="2400" dirty="0">
                <a:latin typeface="Calibri" charset="0"/>
              </a:rPr>
              <a:t>Kristen Gibson</a:t>
            </a:r>
          </a:p>
          <a:p>
            <a:r>
              <a:rPr lang="en-US" sz="2400" dirty="0">
                <a:latin typeface="Calibri" charset="0"/>
                <a:hlinkClick r:id="rId3"/>
              </a:rPr>
              <a:t>keg005@</a:t>
            </a:r>
            <a:r>
              <a:rPr lang="en-US" sz="2400" dirty="0" smtClean="0">
                <a:latin typeface="Calibri" charset="0"/>
                <a:hlinkClick r:id="rId3"/>
              </a:rPr>
              <a:t>uark.edu</a:t>
            </a:r>
            <a:endParaRPr lang="en-US" sz="2400" dirty="0" smtClean="0">
              <a:latin typeface="Calibri" charset="0"/>
            </a:endParaRPr>
          </a:p>
          <a:p>
            <a:r>
              <a:rPr lang="en-US" sz="2400" dirty="0" smtClean="0">
                <a:latin typeface="Calibri" charset="0"/>
              </a:rPr>
              <a:t>479-575-6844</a:t>
            </a:r>
            <a:endParaRPr lang="en-US" sz="2400" dirty="0">
              <a:latin typeface="Calibri" charset="0"/>
            </a:endParaRPr>
          </a:p>
        </p:txBody>
      </p:sp>
      <p:pic>
        <p:nvPicPr>
          <p:cNvPr id="64515" name="Picture 6" descr="WH aweso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9044" y="1524000"/>
            <a:ext cx="3873109" cy="5014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628411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517437"/>
            <a:ext cx="7381635" cy="1270073"/>
          </a:xfrm>
        </p:spPr>
        <p:txBody>
          <a:bodyPr>
            <a:normAutofit fontScale="90000"/>
          </a:bodyPr>
          <a:lstStyle/>
          <a:p>
            <a:r>
              <a:rPr lang="en-US" sz="4000" dirty="0" smtClean="0"/>
              <a:t>Farmers’ Market Food Safety Project: </a:t>
            </a:r>
            <a:r>
              <a:rPr lang="en-US" sz="3600" dirty="0" smtClean="0"/>
              <a:t>10/2013 to 9/2017</a:t>
            </a:r>
            <a:endParaRPr lang="en-US" sz="3600" dirty="0"/>
          </a:p>
        </p:txBody>
      </p:sp>
      <p:pic>
        <p:nvPicPr>
          <p:cNvPr id="9" name="Content Placeholder 8" descr="Farmers-Market-2.jpg"/>
          <p:cNvPicPr>
            <a:picLocks noGrp="1" noChangeAspect="1"/>
          </p:cNvPicPr>
          <p:nvPr>
            <p:ph idx="4294967295"/>
          </p:nvPr>
        </p:nvPicPr>
        <p:blipFill>
          <a:blip r:embed="rId2">
            <a:extLst>
              <a:ext uri="{28A0092B-C50C-407E-A947-70E740481C1C}">
                <a14:useLocalDpi xmlns:a14="http://schemas.microsoft.com/office/drawing/2010/main" val="0"/>
              </a:ext>
            </a:extLst>
          </a:blip>
          <a:srcRect t="4645" b="4645"/>
          <a:stretch>
            <a:fillRect/>
          </a:stretch>
        </p:blipFill>
        <p:spPr>
          <a:xfrm>
            <a:off x="249022" y="2348897"/>
            <a:ext cx="5473700" cy="3292475"/>
          </a:xfrm>
          <a:prstGeom prst="rect">
            <a:avLst/>
          </a:prstGeom>
        </p:spPr>
      </p:pic>
      <p:sp>
        <p:nvSpPr>
          <p:cNvPr id="5" name="TextBox 4"/>
          <p:cNvSpPr txBox="1"/>
          <p:nvPr/>
        </p:nvSpPr>
        <p:spPr>
          <a:xfrm>
            <a:off x="5941836" y="3763178"/>
            <a:ext cx="184666" cy="369332"/>
          </a:xfrm>
          <a:prstGeom prst="rect">
            <a:avLst/>
          </a:prstGeom>
          <a:noFill/>
        </p:spPr>
        <p:txBody>
          <a:bodyPr wrap="none" rtlCol="0">
            <a:spAutoFit/>
          </a:bodyPr>
          <a:lstStyle/>
          <a:p>
            <a:endParaRPr lang="en-US" dirty="0"/>
          </a:p>
        </p:txBody>
      </p:sp>
      <p:pic>
        <p:nvPicPr>
          <p:cNvPr id="10" name="Picture 1" descr="USDA NIFA.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51415" y="4973881"/>
            <a:ext cx="1463189" cy="1463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UA-color-center-smal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6502" y="1787510"/>
            <a:ext cx="2788102" cy="1626393"/>
          </a:xfrm>
          <a:prstGeom prst="rect">
            <a:avLst/>
          </a:prstGeom>
        </p:spPr>
      </p:pic>
      <p:sp>
        <p:nvSpPr>
          <p:cNvPr id="4" name="TextBox 3"/>
          <p:cNvSpPr txBox="1"/>
          <p:nvPr/>
        </p:nvSpPr>
        <p:spPr>
          <a:xfrm>
            <a:off x="249022" y="5645327"/>
            <a:ext cx="1518364" cy="184666"/>
          </a:xfrm>
          <a:prstGeom prst="rect">
            <a:avLst/>
          </a:prstGeom>
          <a:noFill/>
        </p:spPr>
        <p:txBody>
          <a:bodyPr wrap="none" rtlCol="0">
            <a:spAutoFit/>
          </a:bodyPr>
          <a:lstStyle/>
          <a:p>
            <a:r>
              <a:rPr lang="en-US" sz="600" dirty="0"/>
              <a:t>Source: http://</a:t>
            </a:r>
            <a:r>
              <a:rPr lang="en-US" sz="600" dirty="0" err="1"/>
              <a:t>www.miromaroutlets.com</a:t>
            </a:r>
            <a:r>
              <a:rPr lang="en-US" sz="600" dirty="0" smtClean="0"/>
              <a:t>/</a:t>
            </a:r>
            <a:endParaRPr lang="en-US" sz="600" dirty="0"/>
          </a:p>
        </p:txBody>
      </p:sp>
      <p:pic>
        <p:nvPicPr>
          <p:cNvPr id="12" name="Picture 11" descr="UHHilton_primary-WEB.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26502" y="3636692"/>
            <a:ext cx="2788102" cy="991636"/>
          </a:xfrm>
          <a:prstGeom prst="rect">
            <a:avLst/>
          </a:prstGeom>
        </p:spPr>
      </p:pic>
      <p:pic>
        <p:nvPicPr>
          <p:cNvPr id="13" name="Picture 12"/>
          <p:cNvPicPr>
            <a:picLocks noChangeAspect="1"/>
          </p:cNvPicPr>
          <p:nvPr/>
        </p:nvPicPr>
        <p:blipFill>
          <a:blip r:embed="rId6"/>
          <a:stretch>
            <a:fillRect/>
          </a:stretch>
        </p:blipFill>
        <p:spPr>
          <a:xfrm>
            <a:off x="5897624" y="4897690"/>
            <a:ext cx="1543080" cy="1539380"/>
          </a:xfrm>
          <a:prstGeom prst="rect">
            <a:avLst/>
          </a:prstGeom>
        </p:spPr>
      </p:pic>
    </p:spTree>
    <p:extLst>
      <p:ext uri="{BB962C8B-B14F-4D97-AF65-F5344CB8AC3E}">
        <p14:creationId xmlns:p14="http://schemas.microsoft.com/office/powerpoint/2010/main" val="216457360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199" y="517164"/>
            <a:ext cx="6508377" cy="1143000"/>
          </a:xfrm>
        </p:spPr>
        <p:txBody>
          <a:bodyPr>
            <a:noAutofit/>
          </a:bodyPr>
          <a:lstStyle/>
          <a:p>
            <a:r>
              <a:rPr lang="en-US" sz="3600" dirty="0"/>
              <a:t>What about food safety at </a:t>
            </a:r>
            <a:r>
              <a:rPr lang="en-US" sz="3600" dirty="0" smtClean="0"/>
              <a:t>farmers’ </a:t>
            </a:r>
            <a:r>
              <a:rPr lang="en-US" sz="3600" dirty="0"/>
              <a:t>markets</a:t>
            </a:r>
            <a:r>
              <a:rPr lang="en-US" sz="3600" dirty="0" smtClean="0"/>
              <a:t>?</a:t>
            </a:r>
            <a:endParaRPr lang="en-US" sz="3600" dirty="0"/>
          </a:p>
        </p:txBody>
      </p:sp>
      <p:pic>
        <p:nvPicPr>
          <p:cNvPr id="5" name="Picture 4" descr="FSN FMFS.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536" y="1769923"/>
            <a:ext cx="4901349" cy="1362409"/>
          </a:xfrm>
          <a:prstGeom prst="rect">
            <a:avLst/>
          </a:prstGeom>
        </p:spPr>
      </p:pic>
      <p:grpSp>
        <p:nvGrpSpPr>
          <p:cNvPr id="8" name="Group 7"/>
          <p:cNvGrpSpPr/>
          <p:nvPr/>
        </p:nvGrpSpPr>
        <p:grpSpPr>
          <a:xfrm>
            <a:off x="373536" y="3294420"/>
            <a:ext cx="3814378" cy="2713738"/>
            <a:chOff x="4217565" y="4001633"/>
            <a:chExt cx="3814378" cy="2713738"/>
          </a:xfrm>
        </p:grpSpPr>
        <p:pic>
          <p:nvPicPr>
            <p:cNvPr id="7" name="Picture 6" descr="food safety fm FSM.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7565" y="4507486"/>
              <a:ext cx="3350790" cy="2207885"/>
            </a:xfrm>
            <a:prstGeom prst="rect">
              <a:avLst/>
            </a:prstGeom>
          </p:spPr>
        </p:pic>
        <p:pic>
          <p:nvPicPr>
            <p:cNvPr id="6" name="Picture 5" descr="food safety mag logo.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6629" y="4001633"/>
              <a:ext cx="2415314" cy="723190"/>
            </a:xfrm>
            <a:prstGeom prst="rect">
              <a:avLst/>
            </a:prstGeom>
          </p:spPr>
        </p:pic>
      </p:grpSp>
      <p:pic>
        <p:nvPicPr>
          <p:cNvPr id="10" name="Picture 9" descr="news 21 FMFS.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2031" y="4467963"/>
            <a:ext cx="4971071" cy="2168623"/>
          </a:xfrm>
          <a:prstGeom prst="rect">
            <a:avLst/>
          </a:prstGeom>
        </p:spPr>
      </p:pic>
      <p:grpSp>
        <p:nvGrpSpPr>
          <p:cNvPr id="11" name="Group 10"/>
          <p:cNvGrpSpPr>
            <a:grpSpLocks noChangeAspect="1"/>
          </p:cNvGrpSpPr>
          <p:nvPr/>
        </p:nvGrpSpPr>
        <p:grpSpPr>
          <a:xfrm>
            <a:off x="5571664" y="1369787"/>
            <a:ext cx="3119810" cy="2647823"/>
            <a:chOff x="508373" y="1417638"/>
            <a:chExt cx="4064000" cy="3449170"/>
          </a:xfrm>
        </p:grpSpPr>
        <p:pic>
          <p:nvPicPr>
            <p:cNvPr id="12" name="Picture 11" descr="FM herbs.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8373" y="2682408"/>
              <a:ext cx="4064000" cy="2184400"/>
            </a:xfrm>
            <a:prstGeom prst="rect">
              <a:avLst/>
            </a:prstGeom>
          </p:spPr>
        </p:pic>
        <p:pic>
          <p:nvPicPr>
            <p:cNvPr id="13" name="Picture 12" descr="FQS.tif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8373" y="1417638"/>
              <a:ext cx="3136900" cy="1384300"/>
            </a:xfrm>
            <a:prstGeom prst="rect">
              <a:avLst/>
            </a:prstGeom>
          </p:spPr>
        </p:pic>
      </p:grpSp>
    </p:spTree>
    <p:extLst>
      <p:ext uri="{BB962C8B-B14F-4D97-AF65-F5344CB8AC3E}">
        <p14:creationId xmlns:p14="http://schemas.microsoft.com/office/powerpoint/2010/main" val="25839617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o longer niche.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6130" y="3424859"/>
            <a:ext cx="3699298" cy="3103863"/>
          </a:xfrm>
          <a:prstGeom prst="rect">
            <a:avLst/>
          </a:prstGeom>
        </p:spPr>
      </p:pic>
      <p:sp>
        <p:nvSpPr>
          <p:cNvPr id="6" name="Title 5"/>
          <p:cNvSpPr>
            <a:spLocks noGrp="1"/>
          </p:cNvSpPr>
          <p:nvPr>
            <p:ph type="title"/>
          </p:nvPr>
        </p:nvSpPr>
        <p:spPr/>
        <p:txBody>
          <a:bodyPr/>
          <a:lstStyle/>
          <a:p>
            <a:r>
              <a:rPr lang="en-US" dirty="0" smtClean="0"/>
              <a:t>Why is this important to FDRS participants?</a:t>
            </a:r>
            <a:endParaRPr lang="en-US" dirty="0"/>
          </a:p>
        </p:txBody>
      </p:sp>
      <p:pic>
        <p:nvPicPr>
          <p:cNvPr id="8" name="Picture 7" descr="growing trends in local foods.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336" y="2240438"/>
            <a:ext cx="5005311" cy="1014870"/>
          </a:xfrm>
          <a:prstGeom prst="rect">
            <a:avLst/>
          </a:prstGeom>
        </p:spPr>
      </p:pic>
      <p:sp>
        <p:nvSpPr>
          <p:cNvPr id="2" name="5-Point Star 1"/>
          <p:cNvSpPr>
            <a:spLocks noChangeAspect="1"/>
          </p:cNvSpPr>
          <p:nvPr/>
        </p:nvSpPr>
        <p:spPr>
          <a:xfrm>
            <a:off x="1930900" y="4045414"/>
            <a:ext cx="1238536" cy="1241110"/>
          </a:xfrm>
          <a:prstGeom prst="star5">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48071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199" y="365603"/>
            <a:ext cx="6508377" cy="982869"/>
          </a:xfrm>
        </p:spPr>
        <p:txBody>
          <a:bodyPr/>
          <a:lstStyle/>
          <a:p>
            <a:r>
              <a:rPr lang="en-US" dirty="0" smtClean="0"/>
              <a:t>What we proposed to do…</a:t>
            </a:r>
            <a:endParaRPr lang="en-US" dirty="0"/>
          </a:p>
        </p:txBody>
      </p:sp>
      <p:grpSp>
        <p:nvGrpSpPr>
          <p:cNvPr id="11" name="Group 10"/>
          <p:cNvGrpSpPr/>
          <p:nvPr/>
        </p:nvGrpSpPr>
        <p:grpSpPr>
          <a:xfrm>
            <a:off x="3135534" y="1542686"/>
            <a:ext cx="2680881" cy="1175993"/>
            <a:chOff x="3370699" y="2446066"/>
            <a:chExt cx="2445716" cy="1175993"/>
          </a:xfrm>
        </p:grpSpPr>
        <p:sp>
          <p:nvSpPr>
            <p:cNvPr id="8" name="Rectangle 7"/>
            <p:cNvSpPr/>
            <p:nvPr/>
          </p:nvSpPr>
          <p:spPr>
            <a:xfrm>
              <a:off x="3370699" y="2446066"/>
              <a:ext cx="2445716" cy="117599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3370699" y="2571505"/>
              <a:ext cx="2445716" cy="923330"/>
            </a:xfrm>
            <a:prstGeom prst="rect">
              <a:avLst/>
            </a:prstGeom>
            <a:noFill/>
          </p:spPr>
          <p:txBody>
            <a:bodyPr wrap="square" rtlCol="0">
              <a:spAutoFit/>
            </a:bodyPr>
            <a:lstStyle/>
            <a:p>
              <a:pPr algn="ctr"/>
              <a:r>
                <a:rPr lang="en-US" dirty="0" smtClean="0"/>
                <a:t>Objective 3:</a:t>
              </a:r>
            </a:p>
            <a:p>
              <a:pPr algn="ctr"/>
              <a:r>
                <a:rPr lang="en-US" dirty="0" smtClean="0"/>
                <a:t>Configure the most sanitary market</a:t>
              </a:r>
              <a:endParaRPr lang="en-US" dirty="0"/>
            </a:p>
          </p:txBody>
        </p:sp>
      </p:grpSp>
      <p:grpSp>
        <p:nvGrpSpPr>
          <p:cNvPr id="15" name="Group 14"/>
          <p:cNvGrpSpPr/>
          <p:nvPr/>
        </p:nvGrpSpPr>
        <p:grpSpPr>
          <a:xfrm>
            <a:off x="1916535" y="5911326"/>
            <a:ext cx="5373581" cy="721275"/>
            <a:chOff x="3370699" y="2814661"/>
            <a:chExt cx="2445716" cy="807397"/>
          </a:xfrm>
        </p:grpSpPr>
        <p:sp>
          <p:nvSpPr>
            <p:cNvPr id="16" name="Rectangle 15"/>
            <p:cNvSpPr/>
            <p:nvPr/>
          </p:nvSpPr>
          <p:spPr>
            <a:xfrm>
              <a:off x="3370699" y="2814661"/>
              <a:ext cx="2445716" cy="807397"/>
            </a:xfrm>
            <a:prstGeom prst="rect">
              <a:avLst/>
            </a:prstGeom>
            <a:solidFill>
              <a:srgbClr val="E94A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3370699" y="2828346"/>
              <a:ext cx="2445716" cy="723505"/>
            </a:xfrm>
            <a:prstGeom prst="rect">
              <a:avLst/>
            </a:prstGeom>
            <a:noFill/>
          </p:spPr>
          <p:txBody>
            <a:bodyPr wrap="square" rtlCol="0">
              <a:spAutoFit/>
            </a:bodyPr>
            <a:lstStyle/>
            <a:p>
              <a:pPr algn="ctr"/>
              <a:r>
                <a:rPr lang="en-US" dirty="0" smtClean="0"/>
                <a:t>Objective 5: Interactive food safety apps for smartphones and web-users</a:t>
              </a:r>
            </a:p>
          </p:txBody>
        </p:sp>
      </p:grpSp>
      <p:grpSp>
        <p:nvGrpSpPr>
          <p:cNvPr id="21" name="Group 20"/>
          <p:cNvGrpSpPr/>
          <p:nvPr/>
        </p:nvGrpSpPr>
        <p:grpSpPr>
          <a:xfrm>
            <a:off x="457199" y="3292136"/>
            <a:ext cx="1913989" cy="1914237"/>
            <a:chOff x="457199" y="3292136"/>
            <a:chExt cx="1913989" cy="1914237"/>
          </a:xfrm>
        </p:grpSpPr>
        <p:sp>
          <p:nvSpPr>
            <p:cNvPr id="12" name="Oval 11"/>
            <p:cNvSpPr>
              <a:spLocks noChangeAspect="1"/>
            </p:cNvSpPr>
            <p:nvPr/>
          </p:nvSpPr>
          <p:spPr>
            <a:xfrm>
              <a:off x="457199" y="3292136"/>
              <a:ext cx="1913988" cy="1914237"/>
            </a:xfrm>
            <a:prstGeom prst="ellipse">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457199" y="3512299"/>
              <a:ext cx="1913989" cy="1477328"/>
            </a:xfrm>
            <a:prstGeom prst="rect">
              <a:avLst/>
            </a:prstGeom>
            <a:noFill/>
          </p:spPr>
          <p:txBody>
            <a:bodyPr wrap="square" rtlCol="0">
              <a:spAutoFit/>
            </a:bodyPr>
            <a:lstStyle/>
            <a:p>
              <a:pPr algn="ctr"/>
              <a:r>
                <a:rPr lang="en-US" dirty="0" smtClean="0"/>
                <a:t>Objective 1: Focus groups with FM managers/vendors</a:t>
              </a:r>
              <a:endParaRPr lang="en-US" dirty="0"/>
            </a:p>
          </p:txBody>
        </p:sp>
      </p:grpSp>
      <p:grpSp>
        <p:nvGrpSpPr>
          <p:cNvPr id="23" name="Group 22"/>
          <p:cNvGrpSpPr/>
          <p:nvPr/>
        </p:nvGrpSpPr>
        <p:grpSpPr>
          <a:xfrm>
            <a:off x="6719072" y="3292136"/>
            <a:ext cx="1913989" cy="1914237"/>
            <a:chOff x="6719072" y="3292136"/>
            <a:chExt cx="1913989" cy="1914237"/>
          </a:xfrm>
        </p:grpSpPr>
        <p:sp>
          <p:nvSpPr>
            <p:cNvPr id="14" name="Oval 13"/>
            <p:cNvSpPr>
              <a:spLocks noChangeAspect="1"/>
            </p:cNvSpPr>
            <p:nvPr/>
          </p:nvSpPr>
          <p:spPr>
            <a:xfrm>
              <a:off x="6719073" y="3292136"/>
              <a:ext cx="1913988" cy="1914237"/>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6719072" y="3653418"/>
              <a:ext cx="1913989" cy="1200329"/>
            </a:xfrm>
            <a:prstGeom prst="rect">
              <a:avLst/>
            </a:prstGeom>
            <a:noFill/>
          </p:spPr>
          <p:txBody>
            <a:bodyPr wrap="square" rtlCol="0">
              <a:spAutoFit/>
            </a:bodyPr>
            <a:lstStyle/>
            <a:p>
              <a:pPr algn="ctr"/>
              <a:r>
                <a:rPr lang="en-US" dirty="0" smtClean="0"/>
                <a:t>Objective 2: Focus groups with FM customers</a:t>
              </a:r>
              <a:endParaRPr lang="en-US" dirty="0"/>
            </a:p>
          </p:txBody>
        </p:sp>
      </p:grpSp>
      <p:grpSp>
        <p:nvGrpSpPr>
          <p:cNvPr id="22" name="Group 21"/>
          <p:cNvGrpSpPr/>
          <p:nvPr/>
        </p:nvGrpSpPr>
        <p:grpSpPr>
          <a:xfrm>
            <a:off x="3620228" y="3292136"/>
            <a:ext cx="1913989" cy="1914237"/>
            <a:chOff x="3620228" y="3292136"/>
            <a:chExt cx="1913989" cy="1914237"/>
          </a:xfrm>
        </p:grpSpPr>
        <p:sp>
          <p:nvSpPr>
            <p:cNvPr id="13" name="Oval 12"/>
            <p:cNvSpPr>
              <a:spLocks noChangeAspect="1"/>
            </p:cNvSpPr>
            <p:nvPr/>
          </p:nvSpPr>
          <p:spPr>
            <a:xfrm>
              <a:off x="3620229" y="3292136"/>
              <a:ext cx="1913988" cy="1914237"/>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3620228" y="3512298"/>
              <a:ext cx="1913989" cy="1477328"/>
            </a:xfrm>
            <a:prstGeom prst="rect">
              <a:avLst/>
            </a:prstGeom>
            <a:noFill/>
          </p:spPr>
          <p:txBody>
            <a:bodyPr wrap="square" rtlCol="0">
              <a:spAutoFit/>
            </a:bodyPr>
            <a:lstStyle/>
            <a:p>
              <a:pPr algn="ctr"/>
              <a:r>
                <a:rPr lang="en-US" dirty="0" smtClean="0"/>
                <a:t>Objective 4: National resource of food safety jurisdiction</a:t>
              </a:r>
              <a:endParaRPr lang="en-US" dirty="0"/>
            </a:p>
          </p:txBody>
        </p:sp>
      </p:grpSp>
      <p:cxnSp>
        <p:nvCxnSpPr>
          <p:cNvPr id="25" name="Straight Arrow Connector 24"/>
          <p:cNvCxnSpPr/>
          <p:nvPr/>
        </p:nvCxnSpPr>
        <p:spPr>
          <a:xfrm>
            <a:off x="4577879" y="5346849"/>
            <a:ext cx="0" cy="4390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2504489" y="4162059"/>
            <a:ext cx="86621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H="1" flipV="1">
            <a:off x="5715701" y="4182137"/>
            <a:ext cx="86238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4577879" y="2845903"/>
            <a:ext cx="0" cy="44623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V="1">
            <a:off x="1630477" y="2273587"/>
            <a:ext cx="1301247" cy="846715"/>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6066472" y="2232602"/>
            <a:ext cx="1305201" cy="846715"/>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9015353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did we learn?</a:t>
            </a:r>
            <a:endParaRPr lang="en-US" dirty="0"/>
          </a:p>
        </p:txBody>
      </p:sp>
      <p:sp>
        <p:nvSpPr>
          <p:cNvPr id="6" name="Content Placeholder 5"/>
          <p:cNvSpPr>
            <a:spLocks noGrp="1"/>
          </p:cNvSpPr>
          <p:nvPr>
            <p:ph idx="1"/>
          </p:nvPr>
        </p:nvSpPr>
        <p:spPr/>
        <p:txBody>
          <a:bodyPr>
            <a:normAutofit/>
          </a:bodyPr>
          <a:lstStyle/>
          <a:p>
            <a:r>
              <a:rPr lang="en-US" sz="2800" dirty="0" smtClean="0"/>
              <a:t>People are “</a:t>
            </a:r>
            <a:r>
              <a:rPr lang="en-US" sz="2800" dirty="0" err="1" smtClean="0"/>
              <a:t>app’ed</a:t>
            </a:r>
            <a:r>
              <a:rPr lang="en-US" sz="2800" dirty="0" smtClean="0"/>
              <a:t>” OUT</a:t>
            </a:r>
          </a:p>
        </p:txBody>
      </p:sp>
      <p:grpSp>
        <p:nvGrpSpPr>
          <p:cNvPr id="11" name="Group 10"/>
          <p:cNvGrpSpPr/>
          <p:nvPr/>
        </p:nvGrpSpPr>
        <p:grpSpPr>
          <a:xfrm>
            <a:off x="285346" y="3190190"/>
            <a:ext cx="8726818" cy="1883015"/>
            <a:chOff x="285346" y="3190190"/>
            <a:chExt cx="8726818" cy="1883015"/>
          </a:xfrm>
        </p:grpSpPr>
        <p:grpSp>
          <p:nvGrpSpPr>
            <p:cNvPr id="10" name="Group 9"/>
            <p:cNvGrpSpPr/>
            <p:nvPr/>
          </p:nvGrpSpPr>
          <p:grpSpPr>
            <a:xfrm>
              <a:off x="285346" y="3190190"/>
              <a:ext cx="2869013" cy="1883015"/>
              <a:chOff x="705495" y="3190190"/>
              <a:chExt cx="2869013" cy="1883015"/>
            </a:xfrm>
          </p:grpSpPr>
          <p:pic>
            <p:nvPicPr>
              <p:cNvPr id="7" name="Picture 6" descr="masthead-here-and-no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495" y="3190190"/>
                <a:ext cx="2869013" cy="1482323"/>
              </a:xfrm>
              <a:prstGeom prst="rect">
                <a:avLst/>
              </a:prstGeom>
            </p:spPr>
          </p:pic>
          <p:sp>
            <p:nvSpPr>
              <p:cNvPr id="8" name="TextBox 7"/>
              <p:cNvSpPr txBox="1"/>
              <p:nvPr/>
            </p:nvSpPr>
            <p:spPr>
              <a:xfrm>
                <a:off x="1186452" y="4703873"/>
                <a:ext cx="2388056" cy="369332"/>
              </a:xfrm>
              <a:prstGeom prst="rect">
                <a:avLst/>
              </a:prstGeom>
              <a:noFill/>
            </p:spPr>
            <p:txBody>
              <a:bodyPr wrap="none" rtlCol="0">
                <a:spAutoFit/>
              </a:bodyPr>
              <a:lstStyle/>
              <a:p>
                <a:r>
                  <a:rPr lang="en-US" dirty="0" smtClean="0"/>
                  <a:t>September 20, 2016</a:t>
                </a:r>
                <a:endParaRPr lang="en-US" dirty="0"/>
              </a:p>
            </p:txBody>
          </p:sp>
        </p:grpSp>
        <p:pic>
          <p:nvPicPr>
            <p:cNvPr id="9" name="Picture 8" descr="smartphone apps.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4359" y="3451586"/>
              <a:ext cx="5857805" cy="1393406"/>
            </a:xfrm>
            <a:prstGeom prst="rect">
              <a:avLst/>
            </a:prstGeom>
          </p:spPr>
        </p:pic>
      </p:grpSp>
    </p:spTree>
    <p:extLst>
      <p:ext uri="{BB962C8B-B14F-4D97-AF65-F5344CB8AC3E}">
        <p14:creationId xmlns:p14="http://schemas.microsoft.com/office/powerpoint/2010/main" val="1816877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did we learn?</a:t>
            </a:r>
            <a:endParaRPr lang="en-US" dirty="0"/>
          </a:p>
        </p:txBody>
      </p:sp>
      <p:sp>
        <p:nvSpPr>
          <p:cNvPr id="6" name="Content Placeholder 5"/>
          <p:cNvSpPr>
            <a:spLocks noGrp="1"/>
          </p:cNvSpPr>
          <p:nvPr>
            <p:ph idx="1"/>
          </p:nvPr>
        </p:nvSpPr>
        <p:spPr>
          <a:xfrm>
            <a:off x="457199" y="2209800"/>
            <a:ext cx="7742221" cy="3916363"/>
          </a:xfrm>
        </p:spPr>
        <p:txBody>
          <a:bodyPr/>
          <a:lstStyle/>
          <a:p>
            <a:r>
              <a:rPr lang="en-US" sz="2800" dirty="0" smtClean="0"/>
              <a:t>People are “</a:t>
            </a:r>
            <a:r>
              <a:rPr lang="en-US" sz="2800" dirty="0" err="1" smtClean="0"/>
              <a:t>app’ed</a:t>
            </a:r>
            <a:r>
              <a:rPr lang="en-US" sz="2800" dirty="0" smtClean="0"/>
              <a:t>” OUT</a:t>
            </a:r>
          </a:p>
          <a:p>
            <a:r>
              <a:rPr lang="en-US" sz="2800" dirty="0" smtClean="0"/>
              <a:t>Based on web content analysis, FM managers don’t provide food safety info to customers</a:t>
            </a:r>
          </a:p>
          <a:p>
            <a:pPr lvl="1"/>
            <a:r>
              <a:rPr lang="en-US" sz="2400" dirty="0" smtClean="0"/>
              <a:t>4 out of 100 post on website</a:t>
            </a:r>
          </a:p>
          <a:p>
            <a:pPr lvl="1"/>
            <a:r>
              <a:rPr lang="en-US" sz="2400" dirty="0" smtClean="0"/>
              <a:t>1 out of 100 have actual FM customer guide</a:t>
            </a:r>
            <a:endParaRPr lang="en-US" sz="2400" dirty="0"/>
          </a:p>
        </p:txBody>
      </p:sp>
    </p:spTree>
    <p:extLst>
      <p:ext uri="{BB962C8B-B14F-4D97-AF65-F5344CB8AC3E}">
        <p14:creationId xmlns:p14="http://schemas.microsoft.com/office/powerpoint/2010/main" val="20206714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726241"/>
            <a:ext cx="6676140" cy="1143000"/>
          </a:xfrm>
        </p:spPr>
        <p:txBody>
          <a:bodyPr/>
          <a:lstStyle/>
          <a:p>
            <a:r>
              <a:rPr lang="en-US" dirty="0" smtClean="0"/>
              <a:t>How can we reach each farmers’ market stakeholder?</a:t>
            </a:r>
            <a:endParaRPr lang="en-US" dirty="0"/>
          </a:p>
        </p:txBody>
      </p:sp>
      <p:sp>
        <p:nvSpPr>
          <p:cNvPr id="3" name="Content Placeholder 2"/>
          <p:cNvSpPr>
            <a:spLocks noGrp="1"/>
          </p:cNvSpPr>
          <p:nvPr>
            <p:ph idx="1"/>
          </p:nvPr>
        </p:nvSpPr>
        <p:spPr>
          <a:xfrm>
            <a:off x="457199" y="2209800"/>
            <a:ext cx="3995259" cy="3916363"/>
          </a:xfrm>
        </p:spPr>
        <p:txBody>
          <a:bodyPr>
            <a:noAutofit/>
          </a:bodyPr>
          <a:lstStyle/>
          <a:p>
            <a:r>
              <a:rPr lang="en-US" sz="2400" dirty="0" smtClean="0"/>
              <a:t>Provide tools and resources for market managers to engage vendors and consumers</a:t>
            </a:r>
          </a:p>
          <a:p>
            <a:r>
              <a:rPr lang="en-US" sz="2400" dirty="0" smtClean="0"/>
              <a:t>Encourage vendors/producers to provide food safety education for their customers</a:t>
            </a:r>
            <a:endParaRPr lang="en-US" sz="2400" dirty="0"/>
          </a:p>
        </p:txBody>
      </p:sp>
      <p:grpSp>
        <p:nvGrpSpPr>
          <p:cNvPr id="7" name="Group 6"/>
          <p:cNvGrpSpPr/>
          <p:nvPr/>
        </p:nvGrpSpPr>
        <p:grpSpPr>
          <a:xfrm>
            <a:off x="4750334" y="2256840"/>
            <a:ext cx="3950772" cy="3215448"/>
            <a:chOff x="4750334" y="2256840"/>
            <a:chExt cx="3950772" cy="3215448"/>
          </a:xfrm>
        </p:grpSpPr>
        <p:sp>
          <p:nvSpPr>
            <p:cNvPr id="5" name="Right Brace 4"/>
            <p:cNvSpPr/>
            <p:nvPr/>
          </p:nvSpPr>
          <p:spPr>
            <a:xfrm>
              <a:off x="4750334" y="2256840"/>
              <a:ext cx="329231" cy="3215448"/>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p:cNvSpPr txBox="1"/>
            <p:nvPr/>
          </p:nvSpPr>
          <p:spPr>
            <a:xfrm>
              <a:off x="5267697" y="3026223"/>
              <a:ext cx="3433409" cy="1785104"/>
            </a:xfrm>
            <a:prstGeom prst="rect">
              <a:avLst/>
            </a:prstGeom>
            <a:noFill/>
          </p:spPr>
          <p:txBody>
            <a:bodyPr wrap="square" rtlCol="0">
              <a:spAutoFit/>
            </a:bodyPr>
            <a:lstStyle/>
            <a:p>
              <a:r>
                <a:rPr lang="en-US" sz="2200" b="1" dirty="0"/>
                <a:t>Food Safety </a:t>
              </a:r>
              <a:r>
                <a:rPr lang="en-US" sz="2200" b="1" dirty="0" smtClean="0"/>
                <a:t>Events</a:t>
              </a:r>
            </a:p>
            <a:p>
              <a:endParaRPr lang="en-US" sz="2200" b="1" dirty="0"/>
            </a:p>
            <a:p>
              <a:r>
                <a:rPr lang="en-US" sz="2200" b="1" dirty="0"/>
                <a:t>Newsletters/Fact </a:t>
              </a:r>
              <a:r>
                <a:rPr lang="en-US" sz="2200" b="1" dirty="0" smtClean="0"/>
                <a:t>Sheets</a:t>
              </a:r>
            </a:p>
            <a:p>
              <a:endParaRPr lang="en-US" sz="2200" b="1" dirty="0"/>
            </a:p>
            <a:p>
              <a:r>
                <a:rPr lang="en-US" sz="2200" b="1" dirty="0"/>
                <a:t>Social </a:t>
              </a:r>
              <a:r>
                <a:rPr lang="en-US" sz="2200" b="1" dirty="0" smtClean="0"/>
                <a:t>Media</a:t>
              </a:r>
              <a:endParaRPr lang="en-US" sz="2200" b="1" dirty="0"/>
            </a:p>
          </p:txBody>
        </p:sp>
      </p:grpSp>
      <p:pic>
        <p:nvPicPr>
          <p:cNvPr id="8" name="Picture 7" descr="twitter fm food safety.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1342" y="4923490"/>
            <a:ext cx="3045746" cy="1513111"/>
          </a:xfrm>
          <a:prstGeom prst="rect">
            <a:avLst/>
          </a:prstGeom>
        </p:spPr>
      </p:pic>
    </p:spTree>
    <p:extLst>
      <p:ext uri="{BB962C8B-B14F-4D97-AF65-F5344CB8AC3E}">
        <p14:creationId xmlns:p14="http://schemas.microsoft.com/office/powerpoint/2010/main" val="37787471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1908" y="541175"/>
            <a:ext cx="4666457" cy="5924828"/>
          </a:xfrm>
          <a:prstGeom prst="rect">
            <a:avLst/>
          </a:prstGeom>
        </p:spPr>
      </p:pic>
    </p:spTree>
    <p:extLst>
      <p:ext uri="{BB962C8B-B14F-4D97-AF65-F5344CB8AC3E}">
        <p14:creationId xmlns:p14="http://schemas.microsoft.com/office/powerpoint/2010/main" val="268332104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Plaza">
  <a:themeElements>
    <a:clrScheme name="Plaza">
      <a:dk1>
        <a:sysClr val="windowText" lastClr="000000"/>
      </a:dk1>
      <a:lt1>
        <a:sysClr val="window" lastClr="FFFFFF"/>
      </a:lt1>
      <a:dk2>
        <a:srgbClr val="333333"/>
      </a:dk2>
      <a:lt2>
        <a:srgbClr val="CCCCCC"/>
      </a:lt2>
      <a:accent1>
        <a:srgbClr val="990000"/>
      </a:accent1>
      <a:accent2>
        <a:srgbClr val="580101"/>
      </a:accent2>
      <a:accent3>
        <a:srgbClr val="E94A00"/>
      </a:accent3>
      <a:accent4>
        <a:srgbClr val="EB8F00"/>
      </a:accent4>
      <a:accent5>
        <a:srgbClr val="A4A4A4"/>
      </a:accent5>
      <a:accent6>
        <a:srgbClr val="666666"/>
      </a:accent6>
      <a:hlink>
        <a:srgbClr val="D01010"/>
      </a:hlink>
      <a:folHlink>
        <a:srgbClr val="E6682E"/>
      </a:folHlink>
    </a:clrScheme>
    <a:fontScheme name="Plaza">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laza">
      <a:fillStyleLst>
        <a:solidFill>
          <a:schemeClr val="phClr"/>
        </a:solidFill>
        <a:gradFill rotWithShape="1">
          <a:gsLst>
            <a:gs pos="0">
              <a:schemeClr val="phClr">
                <a:tint val="100000"/>
                <a:shade val="60000"/>
                <a:satMod val="135000"/>
              </a:schemeClr>
            </a:gs>
            <a:gs pos="100000">
              <a:schemeClr val="phClr">
                <a:tint val="100000"/>
                <a:shade val="100000"/>
                <a:satMod val="135000"/>
              </a:schemeClr>
            </a:gs>
          </a:gsLst>
          <a:lin ang="16200000" scaled="1"/>
        </a:gradFill>
        <a:gradFill rotWithShape="1">
          <a:gsLst>
            <a:gs pos="0">
              <a:schemeClr val="phClr">
                <a:shade val="70000"/>
                <a:satMod val="120000"/>
              </a:schemeClr>
            </a:gs>
            <a:gs pos="35000">
              <a:schemeClr val="phClr">
                <a:shade val="100000"/>
                <a:satMod val="150000"/>
              </a:schemeClr>
            </a:gs>
            <a:gs pos="70000">
              <a:schemeClr val="phClr">
                <a:tint val="100000"/>
                <a:shade val="100000"/>
                <a:satMod val="200000"/>
                <a:greenMod val="100000"/>
              </a:schemeClr>
            </a:gs>
            <a:gs pos="100000">
              <a:schemeClr val="phClr">
                <a:tint val="100000"/>
                <a:shade val="100000"/>
                <a:satMod val="250000"/>
                <a:greenMod val="100000"/>
              </a:schemeClr>
            </a:gs>
          </a:gsLst>
          <a:lin ang="162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a:effectStyle>
        <a:effectStyle>
          <a:effectLst>
            <a:innerShdw blurRad="50800" dist="25400" dir="13500000">
              <a:srgbClr val="FFFFFF">
                <a:alpha val="75000"/>
              </a:srgbClr>
            </a:innerShdw>
            <a:outerShdw blurRad="88900" dist="38100" dir="6600000" sx="101000" sy="101000" rotWithShape="0">
              <a:srgbClr val="000000">
                <a:alpha val="50000"/>
              </a:srgbClr>
            </a:outerShdw>
          </a:effectLst>
          <a:scene3d>
            <a:camera prst="perspectiveFront" fov="3000000"/>
            <a:lightRig rig="morning" dir="tl">
              <a:rot lat="0" lon="0" rev="1800000"/>
            </a:lightRig>
          </a:scene3d>
          <a:sp3d contourW="38100" prstMaterial="softEdge">
            <a:bevelT w="25400" h="38100"/>
            <a:contourClr>
              <a:schemeClr val="phClr">
                <a:tint val="6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3392</TotalTime>
  <Words>810</Words>
  <Application>Microsoft Macintosh PowerPoint</Application>
  <PresentationFormat>On-screen Show (4:3)</PresentationFormat>
  <Paragraphs>122</Paragraphs>
  <Slides>18</Slides>
  <Notes>5</Notes>
  <HiddenSlides>0</HiddenSlides>
  <MMClips>0</MMClips>
  <ScaleCrop>false</ScaleCrop>
  <HeadingPairs>
    <vt:vector size="4" baseType="variant">
      <vt:variant>
        <vt:lpstr>Theme</vt:lpstr>
      </vt:variant>
      <vt:variant>
        <vt:i4>2</vt:i4>
      </vt:variant>
      <vt:variant>
        <vt:lpstr>Slide Titles</vt:lpstr>
      </vt:variant>
      <vt:variant>
        <vt:i4>18</vt:i4>
      </vt:variant>
    </vt:vector>
  </HeadingPairs>
  <TitlesOfParts>
    <vt:vector size="20" baseType="lpstr">
      <vt:lpstr>Office Theme</vt:lpstr>
      <vt:lpstr>Plaza</vt:lpstr>
      <vt:lpstr>Wholesome and Healthy at the Farmers’ Market</vt:lpstr>
      <vt:lpstr>Farmers’ Market Food Safety Project: 10/2013 to 9/2017</vt:lpstr>
      <vt:lpstr>What about food safety at farmers’ markets?</vt:lpstr>
      <vt:lpstr>Why is this important to FDRS participants?</vt:lpstr>
      <vt:lpstr>What we proposed to do…</vt:lpstr>
      <vt:lpstr>What did we learn?</vt:lpstr>
      <vt:lpstr>What did we learn?</vt:lpstr>
      <vt:lpstr>How can we reach each farmers’ market stakeholder?</vt:lpstr>
      <vt:lpstr>PowerPoint Presentation</vt:lpstr>
      <vt:lpstr>PowerPoint Presentation</vt:lpstr>
      <vt:lpstr>WHFM kit: Input and Beta Test</vt:lpstr>
      <vt:lpstr>Beta Test: Summary</vt:lpstr>
      <vt:lpstr>PowerPoint Presentation</vt:lpstr>
      <vt:lpstr>“I felt the customers enjoyed receiving the bags and many of them took recipe cards and food safety sheets.  The farmers LOVED the ‘Wash Me’ cards.  They were so happy to have them and to see we wanted to educate consumers about their role and responsibility in food safety…[]… Love the program and really want to utilize it more.  Thanks!”</vt:lpstr>
      <vt:lpstr>What’s next for farmers’ market food safety?</vt:lpstr>
      <vt:lpstr>PowerPoint Presentation</vt:lpstr>
      <vt:lpstr>Acknowledgements</vt:lpstr>
      <vt:lpstr>Questions?</vt:lpstr>
    </vt:vector>
  </TitlesOfParts>
  <Company>University of Arkansas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Enhancing Food Safety at the Market: How to address the Consumer?</dc:title>
  <dc:creator>Kristen  Gibson</dc:creator>
  <cp:lastModifiedBy>Kristen  Gibson</cp:lastModifiedBy>
  <cp:revision>91</cp:revision>
  <dcterms:created xsi:type="dcterms:W3CDTF">2015-02-03T18:58:48Z</dcterms:created>
  <dcterms:modified xsi:type="dcterms:W3CDTF">2016-10-20T16:00:32Z</dcterms:modified>
</cp:coreProperties>
</file>